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89" r:id="rId1"/>
  </p:sldMasterIdLst>
  <p:notesMasterIdLst>
    <p:notesMasterId r:id="rId55"/>
  </p:notesMasterIdLst>
  <p:sldIdLst>
    <p:sldId id="1250" r:id="rId2"/>
    <p:sldId id="1131" r:id="rId3"/>
    <p:sldId id="1132" r:id="rId4"/>
    <p:sldId id="1133" r:id="rId5"/>
    <p:sldId id="1134" r:id="rId6"/>
    <p:sldId id="1135" r:id="rId7"/>
    <p:sldId id="1136" r:id="rId8"/>
    <p:sldId id="1137" r:id="rId9"/>
    <p:sldId id="1138" r:id="rId10"/>
    <p:sldId id="1139" r:id="rId11"/>
    <p:sldId id="1140" r:id="rId12"/>
    <p:sldId id="1141" r:id="rId13"/>
    <p:sldId id="1230" r:id="rId14"/>
    <p:sldId id="1142" r:id="rId15"/>
    <p:sldId id="1143" r:id="rId16"/>
    <p:sldId id="1144" r:id="rId17"/>
    <p:sldId id="1145" r:id="rId18"/>
    <p:sldId id="1146" r:id="rId19"/>
    <p:sldId id="1147" r:id="rId20"/>
    <p:sldId id="1148" r:id="rId21"/>
    <p:sldId id="1149" r:id="rId22"/>
    <p:sldId id="1150" r:id="rId23"/>
    <p:sldId id="1151" r:id="rId24"/>
    <p:sldId id="1152" r:id="rId25"/>
    <p:sldId id="1153" r:id="rId26"/>
    <p:sldId id="1154" r:id="rId27"/>
    <p:sldId id="1155" r:id="rId28"/>
    <p:sldId id="1156" r:id="rId29"/>
    <p:sldId id="1157" r:id="rId30"/>
    <p:sldId id="1158" r:id="rId31"/>
    <p:sldId id="1159" r:id="rId32"/>
    <p:sldId id="1160" r:id="rId33"/>
    <p:sldId id="1162" r:id="rId34"/>
    <p:sldId id="1163" r:id="rId35"/>
    <p:sldId id="1164" r:id="rId36"/>
    <p:sldId id="1165" r:id="rId37"/>
    <p:sldId id="1166" r:id="rId38"/>
    <p:sldId id="1167" r:id="rId39"/>
    <p:sldId id="1168" r:id="rId40"/>
    <p:sldId id="1236" r:id="rId41"/>
    <p:sldId id="1232" r:id="rId42"/>
    <p:sldId id="1239" r:id="rId43"/>
    <p:sldId id="1237" r:id="rId44"/>
    <p:sldId id="1234" r:id="rId45"/>
    <p:sldId id="1238" r:id="rId46"/>
    <p:sldId id="1235" r:id="rId47"/>
    <p:sldId id="1242" r:id="rId48"/>
    <p:sldId id="1243" r:id="rId49"/>
    <p:sldId id="1244" r:id="rId50"/>
    <p:sldId id="1245" r:id="rId51"/>
    <p:sldId id="1247" r:id="rId52"/>
    <p:sldId id="1248" r:id="rId53"/>
    <p:sldId id="1249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8"/>
    <p:restoredTop sz="84439" autoAdjust="0"/>
  </p:normalViewPr>
  <p:slideViewPr>
    <p:cSldViewPr>
      <p:cViewPr varScale="1">
        <p:scale>
          <a:sx n="54" d="100"/>
          <a:sy n="54" d="100"/>
        </p:scale>
        <p:origin x="153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1CB322E4-0DD8-5946-9910-2E12A124483F}" type="datetime1">
              <a:rPr lang="en-US"/>
              <a:pPr>
                <a:defRPr/>
              </a:pPr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C6F92E9C-158E-7F4D-876B-E4078E04A4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executions</a:t>
            </a:r>
          </a:p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exmaple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million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pixels.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1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Chaining</a:t>
            </a:r>
            <a:r>
              <a:rPr kumimoji="1" lang="zh-CN" altLang="en-US" dirty="0"/>
              <a:t>: </a:t>
            </a:r>
            <a:r>
              <a:rPr kumimoji="1" lang="en-US" altLang="zh-CN" dirty="0"/>
              <a:t>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1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wait</a:t>
            </a:r>
            <a:r>
              <a:rPr kumimoji="1" lang="zh-CN" altLang="en-US" dirty="0"/>
              <a:t> </a:t>
            </a:r>
            <a:r>
              <a:rPr kumimoji="1" lang="en-US" altLang="zh-CN" dirty="0"/>
              <a:t>until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finishes.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0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indirect accesses? Graph</a:t>
            </a:r>
            <a:r>
              <a:rPr lang="en-US" baseline="0" dirty="0"/>
              <a:t> applications. Say hello to neighbors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array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expensive.</a:t>
            </a:r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both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3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processors?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scientific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arrays.</a:t>
            </a:r>
          </a:p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item,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* </a:t>
            </a:r>
            <a:r>
              <a:rPr kumimoji="1" lang="en-US" altLang="zh-CN" dirty="0"/>
              <a:t>B.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row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and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a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column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of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Talk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4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48906B-ED34-2346-8E39-51EDA09AB9EC}" type="slidenum">
              <a:rPr lang="en-US" sz="1200">
                <a:solidFill>
                  <a:srgbClr val="000000"/>
                </a:solidFill>
              </a:rPr>
              <a:pPr eaLnBrk="1" hangingPunct="1"/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Fastest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component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MDR: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</a:p>
          <a:p>
            <a:r>
              <a:rPr kumimoji="1" lang="en-US" altLang="zh-CN" dirty="0"/>
              <a:t>MAR: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register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needs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r>
              <a:rPr kumimoji="1" lang="zh-CN" altLang="en-US" dirty="0"/>
              <a:t> </a:t>
            </a:r>
            <a:r>
              <a:rPr kumimoji="1" lang="en-US" altLang="zh-CN" dirty="0"/>
              <a:t>cycles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6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allocate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A[0]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r>
              <a:rPr kumimoji="1" lang="zh-CN" altLang="en-US" dirty="0"/>
              <a:t>, </a:t>
            </a:r>
            <a:r>
              <a:rPr kumimoji="1" lang="en-US" altLang="zh-CN" dirty="0"/>
              <a:t>A[1]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</a:t>
            </a:r>
            <a:r>
              <a:rPr kumimoji="1" lang="zh-CN" altLang="en-US" dirty="0"/>
              <a:t>?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A[2</a:t>
            </a:r>
            <a:r>
              <a:rPr kumimoji="1" lang="zh-CN" altLang="en-US" dirty="0"/>
              <a:t>*</a:t>
            </a:r>
            <a:r>
              <a:rPr kumimoji="1" lang="en-US" altLang="zh-CN" dirty="0" err="1"/>
              <a:t>i</a:t>
            </a:r>
            <a:r>
              <a:rPr kumimoji="1" lang="zh-CN" altLang="zh-CN" dirty="0"/>
              <a:t>]</a:t>
            </a:r>
            <a:r>
              <a:rPr kumimoji="1" lang="en-US" altLang="zh-CN" dirty="0"/>
              <a:t>?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depends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pattern.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3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num.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cycles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92E9C-158E-7F4D-876B-E4078E04A42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9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B0287E9C-32FA-BA48-8131-3DB22BD35F0C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83DDC-F75E-CA41-81F6-CBFE0F430E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61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1539DF2C-4048-2143-B726-DF30F5F9DDAE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DDF21-74FF-DA4D-92DA-6B21CA1ABF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08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B94FF2BB-A04B-F343-9545-FC5B7D3A9DBF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14FC0-2083-AE4E-9550-6BDA000673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59922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464E84BD-A2F4-3A4A-B1D2-FBE0759F320B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17654-0284-C64F-BBB7-B342416BEE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104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86F9568C-0CCB-C449-A762-EDBBFF855945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BA09A-7F17-BC46-BA8A-6EA8FCA81A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25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2D1F2E05-40BD-CC4B-84FF-3E64AB438000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564BE-5DFD-9642-9D5E-023F301966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4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893F78A8-6ED2-4C44-9811-E123AFDBD8EB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7EA88-1376-CD41-9337-95A293B770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6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2DDE1156-4FB0-CC44-9A0B-CB6411B3D029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287F0-6405-C842-BFF4-C868F7DECC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27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2D49F17B-7214-934A-8F5B-21215CCAA997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41B58-8DBF-A842-92E2-7AFABA5C55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7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fld id="{AB3ADEFA-2826-DF47-B639-D584E50048EB}" type="datetimeFigureOut">
              <a:rPr lang="zh-CN" altLang="en-US"/>
              <a:pPr>
                <a:defRPr/>
              </a:pPr>
              <a:t>2024/4/8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ABE64-251B-244A-BE05-AD8448F438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66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asdfasdf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373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asdf</a:t>
            </a:r>
            <a:endParaRPr lang="zh-CN" altLang="en-US" dirty="0"/>
          </a:p>
          <a:p>
            <a:pPr lvl="1"/>
            <a:r>
              <a:rPr lang="en-US" altLang="zh-CN" dirty="0" err="1"/>
              <a:t>asdf</a:t>
            </a:r>
            <a:endParaRPr lang="zh-CN" altLang="en-US" dirty="0"/>
          </a:p>
          <a:p>
            <a:pPr lvl="2"/>
            <a:r>
              <a:rPr lang="en-US" altLang="zh-CN" dirty="0" err="1"/>
              <a:t>asdf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5538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92" r:id="rId3"/>
    <p:sldLayoutId id="2147484693" r:id="rId4"/>
    <p:sldLayoutId id="2147484694" r:id="rId5"/>
    <p:sldLayoutId id="2147484695" r:id="rId6"/>
    <p:sldLayoutId id="2147484696" r:id="rId7"/>
    <p:sldLayoutId id="2147484697" r:id="rId8"/>
    <p:sldLayoutId id="2147484698" r:id="rId9"/>
    <p:sldLayoutId id="2147484699" r:id="rId10"/>
    <p:sldLayoutId id="2147484700" r:id="rId11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Helvetica"/>
          <a:ea typeface="宋体" charset="0"/>
          <a:cs typeface="Helvetica"/>
        </a:defRPr>
      </a:lvl1pPr>
      <a:lvl2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Helvetica" charset="0"/>
          <a:ea typeface="宋体" charset="0"/>
          <a:cs typeface="Helvetica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000" kern="1200">
          <a:solidFill>
            <a:schemeClr val="tx1"/>
          </a:solidFill>
          <a:latin typeface="Helvetica"/>
          <a:ea typeface="宋体" charset="0"/>
          <a:cs typeface="Helvetica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800" kern="1200">
          <a:solidFill>
            <a:schemeClr val="tx1"/>
          </a:solidFill>
          <a:latin typeface="Helvetica"/>
          <a:ea typeface="Helvetica" charset="0"/>
          <a:cs typeface="Helvetica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1600" kern="1200">
          <a:solidFill>
            <a:schemeClr val="tx1"/>
          </a:solidFill>
          <a:latin typeface="Helvetica"/>
          <a:ea typeface="Helvetica" charset="0"/>
          <a:cs typeface="Helvetica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400" kern="1200">
          <a:solidFill>
            <a:schemeClr val="tx1"/>
          </a:solidFill>
          <a:latin typeface="Helvetica"/>
          <a:ea typeface="Helvetica" charset="0"/>
          <a:cs typeface="Helvetica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1400" kern="1200">
          <a:solidFill>
            <a:schemeClr val="tx1"/>
          </a:solidFill>
          <a:latin typeface="Helvetica"/>
          <a:ea typeface="Helvetica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9047"/>
          <a:stretch/>
        </p:blipFill>
        <p:spPr>
          <a:xfrm>
            <a:off x="16823" y="990600"/>
            <a:ext cx="9144000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9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Processor Advantages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solidFill>
                  <a:srgbClr val="FF0000"/>
                </a:solidFill>
                <a:latin typeface="Tahoma" charset="0"/>
              </a:rPr>
              <a:t>+ No dependencies within a vector 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Pipelining, parallelization work well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Can have very deep pipelines, no dependencies! </a:t>
            </a:r>
          </a:p>
          <a:p>
            <a:endParaRPr lang="en-US" sz="2200" dirty="0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+ Each instruction generates a lot of work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Reduces instruction fetch bandwidth</a:t>
            </a:r>
          </a:p>
          <a:p>
            <a:endParaRPr lang="en-US" sz="2200" dirty="0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+ Highly </a:t>
            </a:r>
            <a:r>
              <a:rPr lang="en-US" dirty="0">
                <a:solidFill>
                  <a:srgbClr val="FF0000"/>
                </a:solidFill>
                <a:latin typeface="Tahoma" charset="0"/>
              </a:rPr>
              <a:t>regular memory access pattern 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Interleaving multiple banks for higher memory bandwidth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Prefetching</a:t>
            </a:r>
          </a:p>
          <a:p>
            <a:endParaRPr lang="en-US" sz="2200" dirty="0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+ No need to explicitly code loops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Fewer branches in the instruction sequence</a:t>
            </a:r>
          </a:p>
          <a:p>
            <a:endParaRPr lang="en-US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Vector Processor Disadvantages</a:t>
            </a:r>
          </a:p>
        </p:txBody>
      </p:sp>
      <p:sp>
        <p:nvSpPr>
          <p:cNvPr id="14029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809038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--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Works (only) if parallelism is regular (data/SIMD parallelism)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++ Vector operations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    -- Very inefficient if parallelism is irregular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    -- How about searching for a key in a linked list?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2940050"/>
            <a:ext cx="8928101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6488113"/>
            <a:ext cx="845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ahoma" charset="0"/>
              </a:rPr>
              <a:t>Fisher, </a:t>
            </a:r>
            <a:r>
              <a:rPr lang="ja-JP" altLang="en-US" dirty="0">
                <a:solidFill>
                  <a:srgbClr val="000000"/>
                </a:solidFill>
                <a:latin typeface="Tahoma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</a:rPr>
              <a:t>Very Long Instruction Word architectures and the ELI-512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</a:rPr>
              <a:t>,</a:t>
            </a:r>
            <a:r>
              <a:rPr lang="ja-JP" altLang="en-US" dirty="0">
                <a:solidFill>
                  <a:srgbClr val="000000"/>
                </a:solidFill>
                <a:latin typeface="Tahoma" charset="0"/>
              </a:rPr>
              <a:t>”</a:t>
            </a:r>
            <a:r>
              <a:rPr lang="en-US" altLang="ja-JP" dirty="0">
                <a:solidFill>
                  <a:srgbClr val="000000"/>
                </a:solidFill>
                <a:latin typeface="Tahoma" charset="0"/>
              </a:rPr>
              <a:t> ISCA 1983.</a:t>
            </a:r>
            <a:endParaRPr lang="en-US" dirty="0">
              <a:solidFill>
                <a:srgbClr val="000000"/>
              </a:solidFill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Processor Limitations</a:t>
            </a:r>
          </a:p>
        </p:txBody>
      </p:sp>
      <p:sp>
        <p:nvSpPr>
          <p:cNvPr id="141314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809038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-- </a:t>
            </a:r>
            <a:r>
              <a:rPr lang="en-US" dirty="0">
                <a:solidFill>
                  <a:srgbClr val="FF0000"/>
                </a:solidFill>
                <a:latin typeface="Tahoma" charset="0"/>
              </a:rPr>
              <a:t>Memory (bandwidth) can easily become a bottleneck, especially if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FF0000"/>
                </a:solidFill>
                <a:latin typeface="Tahoma" charset="0"/>
              </a:rPr>
              <a:t>	</a:t>
            </a:r>
            <a:r>
              <a:rPr lang="en-US" dirty="0">
                <a:latin typeface="Tahoma" charset="0"/>
              </a:rPr>
              <a:t>1. compute/memory operation balance is not maintained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	2. data is not mapped appropriately to memory banks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7526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400" dirty="0">
                <a:latin typeface="Garamond" charset="0"/>
              </a:rPr>
              <a:t>Vector Processing in More Depth</a:t>
            </a:r>
            <a:br>
              <a:rPr lang="en-US" sz="4400" dirty="0">
                <a:latin typeface="Garamond" charset="0"/>
              </a:rPr>
            </a:br>
            <a:endParaRPr lang="en-US" sz="4400" dirty="0">
              <a:latin typeface="Garamond" charset="0"/>
            </a:endParaRPr>
          </a:p>
        </p:txBody>
      </p:sp>
      <p:sp>
        <p:nvSpPr>
          <p:cNvPr id="12902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1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Registers</a:t>
            </a:r>
          </a:p>
        </p:txBody>
      </p:sp>
      <p:sp>
        <p:nvSpPr>
          <p:cNvPr id="14233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73563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Each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vector data register </a:t>
            </a:r>
            <a:r>
              <a:rPr lang="en-US" dirty="0">
                <a:latin typeface="Tahoma" charset="0"/>
              </a:rPr>
              <a:t>holds N M-bit values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Vector control registers</a:t>
            </a:r>
            <a:r>
              <a:rPr lang="en-US" dirty="0">
                <a:latin typeface="Tahoma" charset="0"/>
              </a:rPr>
              <a:t>: VLEN, VSTR, VMASK</a:t>
            </a:r>
          </a:p>
          <a:p>
            <a:r>
              <a:rPr lang="en-US" dirty="0">
                <a:latin typeface="Tahoma" charset="0"/>
              </a:rPr>
              <a:t>Maximum VLEN can be 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Maximum number of elements stored in a vector register</a:t>
            </a:r>
            <a:endParaRPr lang="en-US" dirty="0">
              <a:latin typeface="Tahoma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Tahoma" charset="0"/>
              </a:rPr>
              <a:t>Vector Mask Register </a:t>
            </a:r>
            <a:r>
              <a:rPr lang="en-GB" dirty="0">
                <a:latin typeface="Tahoma" charset="0"/>
              </a:rPr>
              <a:t>(VMASK)</a:t>
            </a:r>
          </a:p>
          <a:p>
            <a:pPr lvl="1"/>
            <a:r>
              <a:rPr lang="en-GB" dirty="0">
                <a:latin typeface="Tahoma" charset="0"/>
                <a:ea typeface="ＭＳ Ｐゴシック" charset="0"/>
              </a:rPr>
              <a:t>Indicates which elements of vector to operate on</a:t>
            </a:r>
          </a:p>
          <a:p>
            <a:pPr lvl="1"/>
            <a:r>
              <a:rPr lang="en-GB" dirty="0">
                <a:latin typeface="Tahoma" charset="0"/>
                <a:ea typeface="ＭＳ Ｐゴシック" charset="0"/>
              </a:rPr>
              <a:t>Set by vector test instructions</a:t>
            </a:r>
          </a:p>
          <a:p>
            <a:pPr lvl="2"/>
            <a:r>
              <a:rPr lang="en-GB" dirty="0">
                <a:latin typeface="Tahoma" charset="0"/>
                <a:ea typeface="ＭＳ Ｐゴシック" charset="0"/>
              </a:rPr>
              <a:t>e.g., VMASK[</a:t>
            </a:r>
            <a:r>
              <a:rPr lang="en-GB" dirty="0" err="1">
                <a:latin typeface="Tahoma" charset="0"/>
                <a:ea typeface="ＭＳ Ｐゴシック" charset="0"/>
              </a:rPr>
              <a:t>i</a:t>
            </a:r>
            <a:r>
              <a:rPr lang="en-GB" dirty="0">
                <a:latin typeface="Tahoma" charset="0"/>
                <a:ea typeface="ＭＳ Ｐゴシック" charset="0"/>
              </a:rPr>
              <a:t>] = (</a:t>
            </a:r>
            <a:r>
              <a:rPr lang="en-GB" dirty="0" err="1">
                <a:latin typeface="Tahoma" charset="0"/>
                <a:ea typeface="ＭＳ Ｐゴシック" charset="0"/>
              </a:rPr>
              <a:t>V</a:t>
            </a:r>
            <a:r>
              <a:rPr lang="en-GB" baseline="-33000" dirty="0" err="1">
                <a:latin typeface="Tahoma" charset="0"/>
                <a:ea typeface="ＭＳ Ｐゴシック" charset="0"/>
              </a:rPr>
              <a:t>k</a:t>
            </a:r>
            <a:r>
              <a:rPr lang="en-GB" dirty="0">
                <a:latin typeface="Tahoma" charset="0"/>
                <a:ea typeface="ＭＳ Ｐゴシック" charset="0"/>
              </a:rPr>
              <a:t>[</a:t>
            </a:r>
            <a:r>
              <a:rPr lang="en-GB" dirty="0" err="1">
                <a:latin typeface="Tahoma" charset="0"/>
                <a:ea typeface="ＭＳ Ｐゴシック" charset="0"/>
              </a:rPr>
              <a:t>i</a:t>
            </a:r>
            <a:r>
              <a:rPr lang="en-GB" dirty="0">
                <a:latin typeface="Tahoma" charset="0"/>
                <a:ea typeface="ＭＳ Ｐゴシック" charset="0"/>
              </a:rPr>
              <a:t>] == 0)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42340" name="Rectangle 153"/>
          <p:cNvSpPr>
            <a:spLocks noChangeArrowheads="1"/>
          </p:cNvSpPr>
          <p:nvPr/>
        </p:nvSpPr>
        <p:spPr bwMode="auto">
          <a:xfrm>
            <a:off x="2184400" y="4713288"/>
            <a:ext cx="1011238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2341" name="Rectangle 154"/>
          <p:cNvSpPr>
            <a:spLocks noChangeArrowheads="1"/>
          </p:cNvSpPr>
          <p:nvPr/>
        </p:nvSpPr>
        <p:spPr bwMode="auto">
          <a:xfrm>
            <a:off x="4252913" y="4713288"/>
            <a:ext cx="1011237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2342" name="Rectangle 155"/>
          <p:cNvSpPr>
            <a:spLocks noChangeArrowheads="1"/>
          </p:cNvSpPr>
          <p:nvPr/>
        </p:nvSpPr>
        <p:spPr bwMode="auto">
          <a:xfrm>
            <a:off x="6657975" y="4713288"/>
            <a:ext cx="1012825" cy="16049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42343" name="Straight Connector 157"/>
          <p:cNvCxnSpPr>
            <a:cxnSpLocks noChangeShapeType="1"/>
          </p:cNvCxnSpPr>
          <p:nvPr/>
        </p:nvCxnSpPr>
        <p:spPr bwMode="auto">
          <a:xfrm>
            <a:off x="2184400" y="4910138"/>
            <a:ext cx="1011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4" name="Straight Connector 158"/>
          <p:cNvCxnSpPr>
            <a:cxnSpLocks noChangeShapeType="1"/>
          </p:cNvCxnSpPr>
          <p:nvPr/>
        </p:nvCxnSpPr>
        <p:spPr bwMode="auto">
          <a:xfrm>
            <a:off x="2184400" y="5116513"/>
            <a:ext cx="101123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5" name="Straight Connector 159"/>
          <p:cNvCxnSpPr>
            <a:cxnSpLocks noChangeShapeType="1"/>
          </p:cNvCxnSpPr>
          <p:nvPr/>
        </p:nvCxnSpPr>
        <p:spPr bwMode="auto">
          <a:xfrm>
            <a:off x="2184400" y="6162675"/>
            <a:ext cx="101123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6" name="Straight Connector 160"/>
          <p:cNvCxnSpPr>
            <a:cxnSpLocks noChangeShapeType="1"/>
          </p:cNvCxnSpPr>
          <p:nvPr/>
        </p:nvCxnSpPr>
        <p:spPr bwMode="auto">
          <a:xfrm>
            <a:off x="4252913" y="4908550"/>
            <a:ext cx="10112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7" name="Straight Connector 161"/>
          <p:cNvCxnSpPr>
            <a:cxnSpLocks noChangeShapeType="1"/>
          </p:cNvCxnSpPr>
          <p:nvPr/>
        </p:nvCxnSpPr>
        <p:spPr bwMode="auto">
          <a:xfrm>
            <a:off x="4252913" y="5114925"/>
            <a:ext cx="10112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8" name="Straight Connector 162"/>
          <p:cNvCxnSpPr>
            <a:cxnSpLocks noChangeShapeType="1"/>
          </p:cNvCxnSpPr>
          <p:nvPr/>
        </p:nvCxnSpPr>
        <p:spPr bwMode="auto">
          <a:xfrm>
            <a:off x="4252913" y="6161088"/>
            <a:ext cx="1011237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49" name="Straight Connector 163"/>
          <p:cNvCxnSpPr>
            <a:cxnSpLocks noChangeShapeType="1"/>
          </p:cNvCxnSpPr>
          <p:nvPr/>
        </p:nvCxnSpPr>
        <p:spPr bwMode="auto">
          <a:xfrm>
            <a:off x="6657975" y="4906963"/>
            <a:ext cx="10128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50" name="Straight Connector 164"/>
          <p:cNvCxnSpPr>
            <a:cxnSpLocks noChangeShapeType="1"/>
          </p:cNvCxnSpPr>
          <p:nvPr/>
        </p:nvCxnSpPr>
        <p:spPr bwMode="auto">
          <a:xfrm>
            <a:off x="6657975" y="5113338"/>
            <a:ext cx="10128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2351" name="Straight Connector 165"/>
          <p:cNvCxnSpPr>
            <a:cxnSpLocks noChangeShapeType="1"/>
          </p:cNvCxnSpPr>
          <p:nvPr/>
        </p:nvCxnSpPr>
        <p:spPr bwMode="auto">
          <a:xfrm>
            <a:off x="6657975" y="6159500"/>
            <a:ext cx="10128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2352" name="TextBox 166"/>
          <p:cNvSpPr txBox="1">
            <a:spLocks noChangeArrowheads="1"/>
          </p:cNvSpPr>
          <p:nvPr/>
        </p:nvSpPr>
        <p:spPr bwMode="auto">
          <a:xfrm>
            <a:off x="1655763" y="4654550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V0,0</a:t>
            </a:r>
          </a:p>
        </p:txBody>
      </p:sp>
      <p:sp>
        <p:nvSpPr>
          <p:cNvPr id="142353" name="TextBox 167"/>
          <p:cNvSpPr txBox="1">
            <a:spLocks noChangeArrowheads="1"/>
          </p:cNvSpPr>
          <p:nvPr/>
        </p:nvSpPr>
        <p:spPr bwMode="auto">
          <a:xfrm>
            <a:off x="1655763" y="4841875"/>
            <a:ext cx="52863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V0,1</a:t>
            </a:r>
          </a:p>
        </p:txBody>
      </p:sp>
      <p:sp>
        <p:nvSpPr>
          <p:cNvPr id="142354" name="TextBox 168"/>
          <p:cNvSpPr txBox="1">
            <a:spLocks noChangeArrowheads="1"/>
          </p:cNvSpPr>
          <p:nvPr/>
        </p:nvSpPr>
        <p:spPr bwMode="auto">
          <a:xfrm>
            <a:off x="1516063" y="6080125"/>
            <a:ext cx="70326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V0,N-1</a:t>
            </a:r>
          </a:p>
        </p:txBody>
      </p:sp>
      <p:sp>
        <p:nvSpPr>
          <p:cNvPr id="142355" name="TextBox 169"/>
          <p:cNvSpPr txBox="1">
            <a:spLocks noChangeArrowheads="1"/>
          </p:cNvSpPr>
          <p:nvPr/>
        </p:nvSpPr>
        <p:spPr bwMode="auto">
          <a:xfrm>
            <a:off x="3689350" y="4670425"/>
            <a:ext cx="527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V1,0</a:t>
            </a:r>
          </a:p>
        </p:txBody>
      </p:sp>
      <p:sp>
        <p:nvSpPr>
          <p:cNvPr id="142356" name="TextBox 170"/>
          <p:cNvSpPr txBox="1">
            <a:spLocks noChangeArrowheads="1"/>
          </p:cNvSpPr>
          <p:nvPr/>
        </p:nvSpPr>
        <p:spPr bwMode="auto">
          <a:xfrm>
            <a:off x="3689350" y="4857750"/>
            <a:ext cx="5270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V1,1</a:t>
            </a:r>
          </a:p>
        </p:txBody>
      </p:sp>
      <p:sp>
        <p:nvSpPr>
          <p:cNvPr id="142357" name="TextBox 171"/>
          <p:cNvSpPr txBox="1">
            <a:spLocks noChangeArrowheads="1"/>
          </p:cNvSpPr>
          <p:nvPr/>
        </p:nvSpPr>
        <p:spPr bwMode="auto">
          <a:xfrm>
            <a:off x="3548063" y="6096000"/>
            <a:ext cx="7048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V1,N-1</a:t>
            </a:r>
          </a:p>
        </p:txBody>
      </p:sp>
      <p:sp>
        <p:nvSpPr>
          <p:cNvPr id="142358" name="TextBox 172"/>
          <p:cNvSpPr txBox="1">
            <a:spLocks noChangeArrowheads="1"/>
          </p:cNvSpPr>
          <p:nvPr/>
        </p:nvSpPr>
        <p:spPr bwMode="auto">
          <a:xfrm>
            <a:off x="2228850" y="4483100"/>
            <a:ext cx="9461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M-bit wide</a:t>
            </a:r>
          </a:p>
        </p:txBody>
      </p:sp>
      <p:sp>
        <p:nvSpPr>
          <p:cNvPr id="142359" name="TextBox 173"/>
          <p:cNvSpPr txBox="1">
            <a:spLocks noChangeArrowheads="1"/>
          </p:cNvSpPr>
          <p:nvPr/>
        </p:nvSpPr>
        <p:spPr bwMode="auto">
          <a:xfrm>
            <a:off x="4305300" y="4483100"/>
            <a:ext cx="94615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>
                <a:solidFill>
                  <a:srgbClr val="000000"/>
                </a:solidFill>
              </a:rPr>
              <a:t>M-bit wide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Functional Units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47244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Use deep pipeline (=&gt; fast clock) to execute element operations</a:t>
            </a:r>
          </a:p>
          <a:p>
            <a:r>
              <a:rPr lang="en-US" dirty="0">
                <a:latin typeface="Tahoma" charset="0"/>
              </a:rPr>
              <a:t>Simplifies control of deep pipeline because elements in vector are independent  </a:t>
            </a:r>
          </a:p>
          <a:p>
            <a:endParaRPr lang="en-US" dirty="0">
              <a:latin typeface="Tahoma" charset="0"/>
            </a:endParaRPr>
          </a:p>
        </p:txBody>
      </p:sp>
      <p:sp>
        <p:nvSpPr>
          <p:cNvPr id="143364" name="Freeform 4"/>
          <p:cNvSpPr>
            <a:spLocks/>
          </p:cNvSpPr>
          <p:nvPr/>
        </p:nvSpPr>
        <p:spPr bwMode="auto">
          <a:xfrm>
            <a:off x="6477000" y="2971800"/>
            <a:ext cx="914400" cy="22860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43365" name="Group 5"/>
          <p:cNvGrpSpPr>
            <a:grpSpLocks/>
          </p:cNvGrpSpPr>
          <p:nvPr/>
        </p:nvGrpSpPr>
        <p:grpSpPr bwMode="auto">
          <a:xfrm>
            <a:off x="6477000" y="3886200"/>
            <a:ext cx="993775" cy="76200"/>
            <a:chOff x="1536" y="2256"/>
            <a:chExt cx="626" cy="48"/>
          </a:xfrm>
        </p:grpSpPr>
        <p:sp>
          <p:nvSpPr>
            <p:cNvPr id="143397" name="Rectangle 6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98" name="Freeform 7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99" name="Line 8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3366" name="Group 9"/>
          <p:cNvGrpSpPr>
            <a:grpSpLocks/>
          </p:cNvGrpSpPr>
          <p:nvPr/>
        </p:nvGrpSpPr>
        <p:grpSpPr bwMode="auto">
          <a:xfrm>
            <a:off x="6477000" y="3124200"/>
            <a:ext cx="993775" cy="76200"/>
            <a:chOff x="1536" y="2256"/>
            <a:chExt cx="626" cy="48"/>
          </a:xfrm>
        </p:grpSpPr>
        <p:sp>
          <p:nvSpPr>
            <p:cNvPr id="143394" name="Rectangle 10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95" name="Freeform 11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96" name="Line 12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3367" name="Group 13"/>
          <p:cNvGrpSpPr>
            <a:grpSpLocks/>
          </p:cNvGrpSpPr>
          <p:nvPr/>
        </p:nvGrpSpPr>
        <p:grpSpPr bwMode="auto">
          <a:xfrm>
            <a:off x="6477000" y="3505200"/>
            <a:ext cx="993775" cy="76200"/>
            <a:chOff x="1536" y="2256"/>
            <a:chExt cx="626" cy="48"/>
          </a:xfrm>
        </p:grpSpPr>
        <p:sp>
          <p:nvSpPr>
            <p:cNvPr id="143391" name="Rectangle 14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92" name="Freeform 15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93" name="Line 16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43368" name="Line 17"/>
          <p:cNvSpPr>
            <a:spLocks noChangeShapeType="1"/>
          </p:cNvSpPr>
          <p:nvPr/>
        </p:nvSpPr>
        <p:spPr bwMode="auto">
          <a:xfrm>
            <a:off x="7239000" y="266700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369" name="Line 18"/>
          <p:cNvSpPr>
            <a:spLocks noChangeShapeType="1"/>
          </p:cNvSpPr>
          <p:nvPr/>
        </p:nvSpPr>
        <p:spPr bwMode="auto">
          <a:xfrm>
            <a:off x="6629400" y="2667000"/>
            <a:ext cx="0" cy="3048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370" name="Freeform 19"/>
          <p:cNvSpPr>
            <a:spLocks/>
          </p:cNvSpPr>
          <p:nvPr/>
        </p:nvSpPr>
        <p:spPr bwMode="auto">
          <a:xfrm>
            <a:off x="6934200" y="2667000"/>
            <a:ext cx="762000" cy="2743200"/>
          </a:xfrm>
          <a:custGeom>
            <a:avLst/>
            <a:gdLst>
              <a:gd name="T0" fmla="*/ 0 w 482"/>
              <a:gd name="T1" fmla="*/ 2147483647 h 1584"/>
              <a:gd name="T2" fmla="*/ 2147483647 w 482"/>
              <a:gd name="T3" fmla="*/ 2147483647 h 1584"/>
              <a:gd name="T4" fmla="*/ 2147483647 w 482"/>
              <a:gd name="T5" fmla="*/ 2147483647 h 1584"/>
              <a:gd name="T6" fmla="*/ 2147483647 w 482"/>
              <a:gd name="T7" fmla="*/ 0 h 1584"/>
              <a:gd name="T8" fmla="*/ 0 60000 65536"/>
              <a:gd name="T9" fmla="*/ 0 60000 65536"/>
              <a:gd name="T10" fmla="*/ 0 60000 65536"/>
              <a:gd name="T11" fmla="*/ 0 60000 65536"/>
              <a:gd name="T12" fmla="*/ 0 w 482"/>
              <a:gd name="T13" fmla="*/ 0 h 1584"/>
              <a:gd name="T14" fmla="*/ 482 w 482"/>
              <a:gd name="T15" fmla="*/ 1584 h 1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" h="1584">
                <a:moveTo>
                  <a:pt x="0" y="1490"/>
                </a:moveTo>
                <a:lnTo>
                  <a:pt x="2" y="1584"/>
                </a:lnTo>
                <a:lnTo>
                  <a:pt x="482" y="1584"/>
                </a:lnTo>
                <a:lnTo>
                  <a:pt x="48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3371" name="Rectangle 20"/>
          <p:cNvSpPr>
            <a:spLocks noChangeArrowheads="1"/>
          </p:cNvSpPr>
          <p:nvPr/>
        </p:nvSpPr>
        <p:spPr bwMode="auto">
          <a:xfrm>
            <a:off x="64008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V1</a:t>
            </a:r>
          </a:p>
        </p:txBody>
      </p:sp>
      <p:sp>
        <p:nvSpPr>
          <p:cNvPr id="143372" name="Rectangle 21"/>
          <p:cNvSpPr>
            <a:spLocks noChangeArrowheads="1"/>
          </p:cNvSpPr>
          <p:nvPr/>
        </p:nvSpPr>
        <p:spPr bwMode="auto">
          <a:xfrm>
            <a:off x="69342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V2</a:t>
            </a:r>
          </a:p>
        </p:txBody>
      </p:sp>
      <p:sp>
        <p:nvSpPr>
          <p:cNvPr id="143373" name="Rectangle 22"/>
          <p:cNvSpPr>
            <a:spLocks noChangeArrowheads="1"/>
          </p:cNvSpPr>
          <p:nvPr/>
        </p:nvSpPr>
        <p:spPr bwMode="auto">
          <a:xfrm>
            <a:off x="7467600" y="1371600"/>
            <a:ext cx="457200" cy="13049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V3</a:t>
            </a:r>
          </a:p>
        </p:txBody>
      </p:sp>
      <p:sp>
        <p:nvSpPr>
          <p:cNvPr id="143374" name="Text Box 23"/>
          <p:cNvSpPr txBox="1">
            <a:spLocks noChangeArrowheads="1"/>
          </p:cNvSpPr>
          <p:nvPr/>
        </p:nvSpPr>
        <p:spPr bwMode="auto">
          <a:xfrm>
            <a:off x="5943600" y="5638800"/>
            <a:ext cx="1984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V3 &lt;- v1 * v2</a:t>
            </a:r>
          </a:p>
        </p:txBody>
      </p:sp>
      <p:grpSp>
        <p:nvGrpSpPr>
          <p:cNvPr id="143375" name="Group 24"/>
          <p:cNvGrpSpPr>
            <a:grpSpLocks/>
          </p:cNvGrpSpPr>
          <p:nvPr/>
        </p:nvGrpSpPr>
        <p:grpSpPr bwMode="auto">
          <a:xfrm>
            <a:off x="6477000" y="5029200"/>
            <a:ext cx="993775" cy="76200"/>
            <a:chOff x="1536" y="2256"/>
            <a:chExt cx="626" cy="48"/>
          </a:xfrm>
        </p:grpSpPr>
        <p:sp>
          <p:nvSpPr>
            <p:cNvPr id="143388" name="Rectangle 25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89" name="Freeform 26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90" name="Line 27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3376" name="Group 28"/>
          <p:cNvGrpSpPr>
            <a:grpSpLocks/>
          </p:cNvGrpSpPr>
          <p:nvPr/>
        </p:nvGrpSpPr>
        <p:grpSpPr bwMode="auto">
          <a:xfrm>
            <a:off x="6477000" y="4267200"/>
            <a:ext cx="993775" cy="76200"/>
            <a:chOff x="1536" y="2256"/>
            <a:chExt cx="626" cy="48"/>
          </a:xfrm>
        </p:grpSpPr>
        <p:sp>
          <p:nvSpPr>
            <p:cNvPr id="143385" name="Rectangle 29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86" name="Freeform 30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87" name="Line 31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3377" name="Group 32"/>
          <p:cNvGrpSpPr>
            <a:grpSpLocks/>
          </p:cNvGrpSpPr>
          <p:nvPr/>
        </p:nvGrpSpPr>
        <p:grpSpPr bwMode="auto">
          <a:xfrm>
            <a:off x="6477000" y="4648200"/>
            <a:ext cx="993775" cy="76200"/>
            <a:chOff x="1536" y="2256"/>
            <a:chExt cx="626" cy="48"/>
          </a:xfrm>
        </p:grpSpPr>
        <p:sp>
          <p:nvSpPr>
            <p:cNvPr id="143382" name="Rectangle 33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3383" name="Freeform 34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384" name="Line 35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43378" name="Text Box 36"/>
          <p:cNvSpPr txBox="1">
            <a:spLocks noChangeArrowheads="1"/>
          </p:cNvSpPr>
          <p:nvPr/>
        </p:nvSpPr>
        <p:spPr bwMode="auto">
          <a:xfrm>
            <a:off x="3733800" y="3962400"/>
            <a:ext cx="1828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ko-KR" altLang="en-US" sz="1800">
              <a:solidFill>
                <a:srgbClr val="000000"/>
              </a:solidFill>
              <a:latin typeface="Verdana" charset="0"/>
              <a:ea typeface="굴림" charset="0"/>
              <a:cs typeface="굴림" charset="0"/>
            </a:endParaRPr>
          </a:p>
        </p:txBody>
      </p:sp>
      <p:sp>
        <p:nvSpPr>
          <p:cNvPr id="143379" name="Text Box 37"/>
          <p:cNvSpPr txBox="1">
            <a:spLocks noChangeArrowheads="1"/>
          </p:cNvSpPr>
          <p:nvPr/>
        </p:nvSpPr>
        <p:spPr bwMode="auto">
          <a:xfrm>
            <a:off x="2660650" y="4491038"/>
            <a:ext cx="3217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Six stage multiply pipeline</a:t>
            </a:r>
          </a:p>
        </p:txBody>
      </p:sp>
      <p:sp>
        <p:nvSpPr>
          <p:cNvPr id="143380" name="Line 38"/>
          <p:cNvSpPr>
            <a:spLocks noChangeShapeType="1"/>
          </p:cNvSpPr>
          <p:nvPr/>
        </p:nvSpPr>
        <p:spPr bwMode="auto">
          <a:xfrm flipV="1">
            <a:off x="5715000" y="43434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>
          <a:xfrm>
            <a:off x="457200" y="5944"/>
            <a:ext cx="8229600" cy="1143000"/>
          </a:xfrm>
        </p:spPr>
        <p:txBody>
          <a:bodyPr/>
          <a:lstStyle/>
          <a:p>
            <a:r>
              <a:rPr lang="en-US" sz="4000" dirty="0">
                <a:latin typeface="Garamond" charset="0"/>
              </a:rPr>
              <a:t>Vector Machine Organization (CRAY-1)</a:t>
            </a:r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5024438" y="996950"/>
            <a:ext cx="3814762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CRAY-1</a:t>
            </a:r>
          </a:p>
          <a:p>
            <a:r>
              <a:rPr lang="en-US" dirty="0">
                <a:latin typeface="Tahoma" charset="0"/>
              </a:rPr>
              <a:t>Russell, </a:t>
            </a:r>
            <a:r>
              <a:rPr lang="ja-JP" altLang="en-US" dirty="0">
                <a:latin typeface="Tahoma" charset="0"/>
              </a:rPr>
              <a:t>“</a:t>
            </a:r>
            <a:r>
              <a:rPr lang="en-US" altLang="ja-JP" dirty="0">
                <a:solidFill>
                  <a:srgbClr val="FF0000"/>
                </a:solidFill>
                <a:latin typeface="Tahoma" charset="0"/>
              </a:rPr>
              <a:t>The CRAY-1 computer system</a:t>
            </a:r>
            <a:r>
              <a:rPr lang="en-US" altLang="ja-JP" dirty="0">
                <a:latin typeface="Tahoma" charset="0"/>
              </a:rPr>
              <a:t>,</a:t>
            </a:r>
            <a:r>
              <a:rPr lang="ja-JP" altLang="en-US" dirty="0">
                <a:latin typeface="Tahoma" charset="0"/>
              </a:rPr>
              <a:t>”</a:t>
            </a:r>
            <a:r>
              <a:rPr lang="en-US" altLang="ja-JP" dirty="0">
                <a:latin typeface="Tahoma" charset="0"/>
              </a:rPr>
              <a:t> CACM 1978.</a:t>
            </a:r>
          </a:p>
          <a:p>
            <a:endParaRPr lang="en-US" dirty="0">
              <a:latin typeface="Tahoma" charset="0"/>
            </a:endParaRPr>
          </a:p>
          <a:p>
            <a:r>
              <a:rPr lang="en-US" sz="2200" dirty="0">
                <a:latin typeface="Tahoma" charset="0"/>
              </a:rPr>
              <a:t>Scalar and vector modes</a:t>
            </a:r>
          </a:p>
          <a:p>
            <a:r>
              <a:rPr lang="en-US" sz="2200" dirty="0">
                <a:latin typeface="Tahoma" charset="0"/>
              </a:rPr>
              <a:t>8 64-element vector registers</a:t>
            </a:r>
          </a:p>
          <a:p>
            <a:r>
              <a:rPr lang="en-US" sz="2200" dirty="0">
                <a:latin typeface="Tahoma" charset="0"/>
              </a:rPr>
              <a:t>64 bits per element</a:t>
            </a:r>
          </a:p>
          <a:p>
            <a:r>
              <a:rPr lang="en-US" sz="2200" dirty="0">
                <a:latin typeface="Tahoma" charset="0"/>
              </a:rPr>
              <a:t>16 memory banks</a:t>
            </a:r>
          </a:p>
          <a:p>
            <a:r>
              <a:rPr lang="en-US" sz="2200" dirty="0">
                <a:latin typeface="Tahoma" charset="0"/>
              </a:rPr>
              <a:t>8 64-bit scalar registers</a:t>
            </a:r>
          </a:p>
        </p:txBody>
      </p:sp>
      <p:pic>
        <p:nvPicPr>
          <p:cNvPr id="1443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1863"/>
            <a:ext cx="4681538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Memory Banking</a:t>
            </a:r>
          </a:p>
        </p:txBody>
      </p:sp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276850"/>
          </a:xfrm>
        </p:spPr>
        <p:txBody>
          <a:bodyPr/>
          <a:lstStyle/>
          <a:p>
            <a:r>
              <a:rPr lang="en-US" sz="2200" dirty="0">
                <a:latin typeface="Tahoma" charset="0"/>
              </a:rPr>
              <a:t>Memory is divided into banks that can be accessed independently; banks share address and data buses</a:t>
            </a:r>
          </a:p>
          <a:p>
            <a:r>
              <a:rPr lang="en-US" sz="2200" dirty="0">
                <a:latin typeface="Tahoma" charset="0"/>
              </a:rPr>
              <a:t>Can start and complete one bank access per cycle</a:t>
            </a:r>
          </a:p>
          <a:p>
            <a:r>
              <a:rPr lang="en-US" sz="2200" dirty="0">
                <a:latin typeface="Tahoma" charset="0"/>
              </a:rPr>
              <a:t>Can sustain N parallel accesses if they go to different banks</a:t>
            </a:r>
          </a:p>
          <a:p>
            <a:endParaRPr lang="en-US" dirty="0">
              <a:latin typeface="Tahoma" charset="0"/>
            </a:endParaRPr>
          </a:p>
        </p:txBody>
      </p:sp>
      <p:sp>
        <p:nvSpPr>
          <p:cNvPr id="145412" name="Rectangle 3"/>
          <p:cNvSpPr>
            <a:spLocks noChangeArrowheads="1"/>
          </p:cNvSpPr>
          <p:nvPr/>
        </p:nvSpPr>
        <p:spPr bwMode="auto">
          <a:xfrm>
            <a:off x="615950" y="251808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Bank</a:t>
            </a:r>
          </a:p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0</a:t>
            </a:r>
          </a:p>
        </p:txBody>
      </p:sp>
      <p:sp>
        <p:nvSpPr>
          <p:cNvPr id="145413" name="Rectangle 4"/>
          <p:cNvSpPr>
            <a:spLocks noChangeArrowheads="1"/>
          </p:cNvSpPr>
          <p:nvPr/>
        </p:nvSpPr>
        <p:spPr bwMode="auto">
          <a:xfrm>
            <a:off x="1911350" y="251808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Bank</a:t>
            </a:r>
          </a:p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1</a:t>
            </a:r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510088" y="2968935"/>
            <a:ext cx="2438400" cy="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5" name="Rectangle 6"/>
          <p:cNvSpPr>
            <a:spLocks noChangeArrowheads="1"/>
          </p:cNvSpPr>
          <p:nvPr/>
        </p:nvSpPr>
        <p:spPr bwMode="auto">
          <a:xfrm>
            <a:off x="615950" y="388968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MDR</a:t>
            </a:r>
          </a:p>
        </p:txBody>
      </p:sp>
      <p:sp>
        <p:nvSpPr>
          <p:cNvPr id="145416" name="Rectangle 7"/>
          <p:cNvSpPr>
            <a:spLocks noChangeArrowheads="1"/>
          </p:cNvSpPr>
          <p:nvPr/>
        </p:nvSpPr>
        <p:spPr bwMode="auto">
          <a:xfrm>
            <a:off x="1225550" y="388968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MAR</a:t>
            </a:r>
          </a:p>
        </p:txBody>
      </p:sp>
      <p:sp>
        <p:nvSpPr>
          <p:cNvPr id="145417" name="Rectangle 8"/>
          <p:cNvSpPr>
            <a:spLocks noChangeArrowheads="1"/>
          </p:cNvSpPr>
          <p:nvPr/>
        </p:nvSpPr>
        <p:spPr bwMode="auto">
          <a:xfrm>
            <a:off x="3206750" y="251808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Bank</a:t>
            </a:r>
          </a:p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2</a:t>
            </a:r>
          </a:p>
        </p:txBody>
      </p:sp>
      <p:sp>
        <p:nvSpPr>
          <p:cNvPr id="145418" name="Rectangle 9"/>
          <p:cNvSpPr>
            <a:spLocks noChangeArrowheads="1"/>
          </p:cNvSpPr>
          <p:nvPr/>
        </p:nvSpPr>
        <p:spPr bwMode="auto">
          <a:xfrm>
            <a:off x="7016750" y="2518085"/>
            <a:ext cx="1206500" cy="1054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Bank</a:t>
            </a:r>
          </a:p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15</a:t>
            </a:r>
          </a:p>
        </p:txBody>
      </p:sp>
      <p:sp>
        <p:nvSpPr>
          <p:cNvPr id="145419" name="Rectangle 10"/>
          <p:cNvSpPr>
            <a:spLocks noChangeArrowheads="1"/>
          </p:cNvSpPr>
          <p:nvPr/>
        </p:nvSpPr>
        <p:spPr bwMode="auto">
          <a:xfrm>
            <a:off x="1911350" y="388968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MDR</a:t>
            </a:r>
          </a:p>
        </p:txBody>
      </p:sp>
      <p:sp>
        <p:nvSpPr>
          <p:cNvPr id="145420" name="Rectangle 11"/>
          <p:cNvSpPr>
            <a:spLocks noChangeArrowheads="1"/>
          </p:cNvSpPr>
          <p:nvPr/>
        </p:nvSpPr>
        <p:spPr bwMode="auto">
          <a:xfrm>
            <a:off x="2520950" y="388968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MAR</a:t>
            </a:r>
          </a:p>
        </p:txBody>
      </p:sp>
      <p:sp>
        <p:nvSpPr>
          <p:cNvPr id="145421" name="Rectangle 12"/>
          <p:cNvSpPr>
            <a:spLocks noChangeArrowheads="1"/>
          </p:cNvSpPr>
          <p:nvPr/>
        </p:nvSpPr>
        <p:spPr bwMode="auto">
          <a:xfrm>
            <a:off x="3206750" y="388968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MDR</a:t>
            </a:r>
          </a:p>
        </p:txBody>
      </p:sp>
      <p:sp>
        <p:nvSpPr>
          <p:cNvPr id="145422" name="Rectangle 13"/>
          <p:cNvSpPr>
            <a:spLocks noChangeArrowheads="1"/>
          </p:cNvSpPr>
          <p:nvPr/>
        </p:nvSpPr>
        <p:spPr bwMode="auto">
          <a:xfrm>
            <a:off x="3816350" y="388968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MAR</a:t>
            </a:r>
          </a:p>
        </p:txBody>
      </p:sp>
      <p:sp>
        <p:nvSpPr>
          <p:cNvPr id="145423" name="Rectangle 14"/>
          <p:cNvSpPr>
            <a:spLocks noChangeArrowheads="1"/>
          </p:cNvSpPr>
          <p:nvPr/>
        </p:nvSpPr>
        <p:spPr bwMode="auto">
          <a:xfrm>
            <a:off x="7016750" y="3889685"/>
            <a:ext cx="5207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MDR</a:t>
            </a:r>
          </a:p>
        </p:txBody>
      </p:sp>
      <p:sp>
        <p:nvSpPr>
          <p:cNvPr id="145424" name="Rectangle 15"/>
          <p:cNvSpPr>
            <a:spLocks noChangeArrowheads="1"/>
          </p:cNvSpPr>
          <p:nvPr/>
        </p:nvSpPr>
        <p:spPr bwMode="auto">
          <a:xfrm>
            <a:off x="7626350" y="3889685"/>
            <a:ext cx="5969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r>
              <a:rPr lang="en-US" sz="1400" dirty="0">
                <a:solidFill>
                  <a:srgbClr val="000000"/>
                </a:solidFill>
                <a:latin typeface="Times New Roman" charset="0"/>
              </a:rPr>
              <a:t>MAR</a:t>
            </a:r>
          </a:p>
        </p:txBody>
      </p:sp>
      <p:sp>
        <p:nvSpPr>
          <p:cNvPr id="145425" name="Line 16"/>
          <p:cNvSpPr>
            <a:spLocks noChangeShapeType="1"/>
          </p:cNvSpPr>
          <p:nvPr/>
        </p:nvSpPr>
        <p:spPr bwMode="auto">
          <a:xfrm>
            <a:off x="609600" y="5026335"/>
            <a:ext cx="7620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26" name="Line 17"/>
          <p:cNvSpPr>
            <a:spLocks noChangeShapeType="1"/>
          </p:cNvSpPr>
          <p:nvPr/>
        </p:nvSpPr>
        <p:spPr bwMode="auto">
          <a:xfrm>
            <a:off x="914400" y="426433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27" name="Line 18"/>
          <p:cNvSpPr>
            <a:spLocks noChangeShapeType="1"/>
          </p:cNvSpPr>
          <p:nvPr/>
        </p:nvSpPr>
        <p:spPr bwMode="auto">
          <a:xfrm>
            <a:off x="2209800" y="426433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28" name="Line 19"/>
          <p:cNvSpPr>
            <a:spLocks noChangeShapeType="1"/>
          </p:cNvSpPr>
          <p:nvPr/>
        </p:nvSpPr>
        <p:spPr bwMode="auto">
          <a:xfrm>
            <a:off x="3505200" y="426433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29" name="Line 20"/>
          <p:cNvSpPr>
            <a:spLocks noChangeShapeType="1"/>
          </p:cNvSpPr>
          <p:nvPr/>
        </p:nvSpPr>
        <p:spPr bwMode="auto">
          <a:xfrm>
            <a:off x="7315200" y="4264335"/>
            <a:ext cx="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0" name="Line 21"/>
          <p:cNvSpPr>
            <a:spLocks noChangeShapeType="1"/>
          </p:cNvSpPr>
          <p:nvPr/>
        </p:nvSpPr>
        <p:spPr bwMode="auto">
          <a:xfrm>
            <a:off x="1524000" y="426433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1" name="Line 22"/>
          <p:cNvSpPr>
            <a:spLocks noChangeShapeType="1"/>
          </p:cNvSpPr>
          <p:nvPr/>
        </p:nvSpPr>
        <p:spPr bwMode="auto">
          <a:xfrm>
            <a:off x="2819400" y="426433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2" name="Line 23"/>
          <p:cNvSpPr>
            <a:spLocks noChangeShapeType="1"/>
          </p:cNvSpPr>
          <p:nvPr/>
        </p:nvSpPr>
        <p:spPr bwMode="auto">
          <a:xfrm>
            <a:off x="4114800" y="426433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3" name="Line 24"/>
          <p:cNvSpPr>
            <a:spLocks noChangeShapeType="1"/>
          </p:cNvSpPr>
          <p:nvPr/>
        </p:nvSpPr>
        <p:spPr bwMode="auto">
          <a:xfrm>
            <a:off x="7924800" y="4264335"/>
            <a:ext cx="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4" name="Line 25"/>
          <p:cNvSpPr>
            <a:spLocks noChangeShapeType="1"/>
          </p:cNvSpPr>
          <p:nvPr/>
        </p:nvSpPr>
        <p:spPr bwMode="auto">
          <a:xfrm>
            <a:off x="609600" y="5331135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35" name="Rectangle 26"/>
          <p:cNvSpPr>
            <a:spLocks noChangeArrowheads="1"/>
          </p:cNvSpPr>
          <p:nvPr/>
        </p:nvSpPr>
        <p:spPr bwMode="auto">
          <a:xfrm>
            <a:off x="4937125" y="454532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Data bus</a:t>
            </a:r>
          </a:p>
        </p:txBody>
      </p:sp>
      <p:sp>
        <p:nvSpPr>
          <p:cNvPr id="145436" name="Rectangle 27"/>
          <p:cNvSpPr>
            <a:spLocks noChangeArrowheads="1"/>
          </p:cNvSpPr>
          <p:nvPr/>
        </p:nvSpPr>
        <p:spPr bwMode="auto">
          <a:xfrm>
            <a:off x="4937125" y="5383523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Address bus</a:t>
            </a:r>
          </a:p>
        </p:txBody>
      </p:sp>
      <p:sp>
        <p:nvSpPr>
          <p:cNvPr id="145437" name="Rectangle 28"/>
          <p:cNvSpPr>
            <a:spLocks noChangeArrowheads="1"/>
          </p:cNvSpPr>
          <p:nvPr/>
        </p:nvSpPr>
        <p:spPr bwMode="auto">
          <a:xfrm>
            <a:off x="2597150" y="609948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5438" name="Rectangle 29"/>
          <p:cNvSpPr>
            <a:spLocks noChangeArrowheads="1"/>
          </p:cNvSpPr>
          <p:nvPr/>
        </p:nvSpPr>
        <p:spPr bwMode="auto">
          <a:xfrm>
            <a:off x="4425950" y="6099485"/>
            <a:ext cx="1511300" cy="368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5439" name="Line 30"/>
          <p:cNvSpPr>
            <a:spLocks noChangeShapeType="1"/>
          </p:cNvSpPr>
          <p:nvPr/>
        </p:nvSpPr>
        <p:spPr bwMode="auto">
          <a:xfrm>
            <a:off x="3352800" y="5026335"/>
            <a:ext cx="0" cy="1066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40" name="Line 31"/>
          <p:cNvSpPr>
            <a:spLocks noChangeShapeType="1"/>
          </p:cNvSpPr>
          <p:nvPr/>
        </p:nvSpPr>
        <p:spPr bwMode="auto">
          <a:xfrm>
            <a:off x="4800600" y="5331135"/>
            <a:ext cx="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41" name="Rectangle 33"/>
          <p:cNvSpPr>
            <a:spLocks noChangeArrowheads="1"/>
          </p:cNvSpPr>
          <p:nvPr/>
        </p:nvSpPr>
        <p:spPr bwMode="auto">
          <a:xfrm>
            <a:off x="6537325" y="6145523"/>
            <a:ext cx="628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CPU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Memory System</a:t>
            </a:r>
          </a:p>
        </p:txBody>
      </p:sp>
      <p:sp>
        <p:nvSpPr>
          <p:cNvPr id="146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grpSp>
        <p:nvGrpSpPr>
          <p:cNvPr id="146436" name="Group 3"/>
          <p:cNvGrpSpPr>
            <a:grpSpLocks/>
          </p:cNvGrpSpPr>
          <p:nvPr/>
        </p:nvGrpSpPr>
        <p:grpSpPr bwMode="auto">
          <a:xfrm>
            <a:off x="381000" y="1774825"/>
            <a:ext cx="8763000" cy="3711574"/>
            <a:chOff x="288" y="811"/>
            <a:chExt cx="5520" cy="2338"/>
          </a:xfrm>
        </p:grpSpPr>
        <p:grpSp>
          <p:nvGrpSpPr>
            <p:cNvPr id="146438" name="Group 4"/>
            <p:cNvGrpSpPr>
              <a:grpSpLocks/>
            </p:cNvGrpSpPr>
            <p:nvPr/>
          </p:nvGrpSpPr>
          <p:grpSpPr bwMode="auto">
            <a:xfrm>
              <a:off x="288" y="1200"/>
              <a:ext cx="4616" cy="1895"/>
              <a:chOff x="524" y="2016"/>
              <a:chExt cx="4616" cy="1895"/>
            </a:xfrm>
          </p:grpSpPr>
          <p:sp>
            <p:nvSpPr>
              <p:cNvPr id="146465" name="Rectangle 5"/>
              <p:cNvSpPr>
                <a:spLocks noChangeArrowheads="1"/>
              </p:cNvSpPr>
              <p:nvPr/>
            </p:nvSpPr>
            <p:spPr bwMode="auto">
              <a:xfrm>
                <a:off x="52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0</a:t>
                </a:r>
              </a:p>
            </p:txBody>
          </p:sp>
          <p:sp>
            <p:nvSpPr>
              <p:cNvPr id="146466" name="Rectangle 6"/>
              <p:cNvSpPr>
                <a:spLocks noChangeArrowheads="1"/>
              </p:cNvSpPr>
              <p:nvPr/>
            </p:nvSpPr>
            <p:spPr bwMode="auto">
              <a:xfrm>
                <a:off x="81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1</a:t>
                </a:r>
              </a:p>
            </p:txBody>
          </p:sp>
          <p:sp>
            <p:nvSpPr>
              <p:cNvPr id="146467" name="Rectangle 7"/>
              <p:cNvSpPr>
                <a:spLocks noChangeArrowheads="1"/>
              </p:cNvSpPr>
              <p:nvPr/>
            </p:nvSpPr>
            <p:spPr bwMode="auto">
              <a:xfrm>
                <a:off x="110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2</a:t>
                </a:r>
              </a:p>
            </p:txBody>
          </p:sp>
          <p:sp>
            <p:nvSpPr>
              <p:cNvPr id="146468" name="Rectangle 8"/>
              <p:cNvSpPr>
                <a:spLocks noChangeArrowheads="1"/>
              </p:cNvSpPr>
              <p:nvPr/>
            </p:nvSpPr>
            <p:spPr bwMode="auto">
              <a:xfrm>
                <a:off x="1392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3</a:t>
                </a:r>
              </a:p>
            </p:txBody>
          </p:sp>
          <p:sp>
            <p:nvSpPr>
              <p:cNvPr id="146469" name="Rectangle 9"/>
              <p:cNvSpPr>
                <a:spLocks noChangeArrowheads="1"/>
              </p:cNvSpPr>
              <p:nvPr/>
            </p:nvSpPr>
            <p:spPr bwMode="auto">
              <a:xfrm>
                <a:off x="167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4</a:t>
                </a:r>
              </a:p>
            </p:txBody>
          </p:sp>
          <p:sp>
            <p:nvSpPr>
              <p:cNvPr id="146470" name="Rectangle 10"/>
              <p:cNvSpPr>
                <a:spLocks noChangeArrowheads="1"/>
              </p:cNvSpPr>
              <p:nvPr/>
            </p:nvSpPr>
            <p:spPr bwMode="auto">
              <a:xfrm>
                <a:off x="196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5</a:t>
                </a:r>
              </a:p>
            </p:txBody>
          </p:sp>
          <p:sp>
            <p:nvSpPr>
              <p:cNvPr id="146471" name="Rectangle 11"/>
              <p:cNvSpPr>
                <a:spLocks noChangeArrowheads="1"/>
              </p:cNvSpPr>
              <p:nvPr/>
            </p:nvSpPr>
            <p:spPr bwMode="auto">
              <a:xfrm>
                <a:off x="225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6</a:t>
                </a:r>
              </a:p>
            </p:txBody>
          </p:sp>
          <p:sp>
            <p:nvSpPr>
              <p:cNvPr id="146472" name="Rectangle 12"/>
              <p:cNvSpPr>
                <a:spLocks noChangeArrowheads="1"/>
              </p:cNvSpPr>
              <p:nvPr/>
            </p:nvSpPr>
            <p:spPr bwMode="auto">
              <a:xfrm>
                <a:off x="2544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7</a:t>
                </a:r>
              </a:p>
            </p:txBody>
          </p:sp>
          <p:sp>
            <p:nvSpPr>
              <p:cNvPr id="146473" name="Rectangle 13"/>
              <p:cNvSpPr>
                <a:spLocks noChangeArrowheads="1"/>
              </p:cNvSpPr>
              <p:nvPr/>
            </p:nvSpPr>
            <p:spPr bwMode="auto">
              <a:xfrm>
                <a:off x="282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8</a:t>
                </a:r>
              </a:p>
            </p:txBody>
          </p:sp>
          <p:sp>
            <p:nvSpPr>
              <p:cNvPr id="146474" name="Rectangle 14"/>
              <p:cNvSpPr>
                <a:spLocks noChangeArrowheads="1"/>
              </p:cNvSpPr>
              <p:nvPr/>
            </p:nvSpPr>
            <p:spPr bwMode="auto">
              <a:xfrm>
                <a:off x="312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9</a:t>
                </a:r>
              </a:p>
            </p:txBody>
          </p:sp>
          <p:sp>
            <p:nvSpPr>
              <p:cNvPr id="146475" name="Rectangle 15"/>
              <p:cNvSpPr>
                <a:spLocks noChangeArrowheads="1"/>
              </p:cNvSpPr>
              <p:nvPr/>
            </p:nvSpPr>
            <p:spPr bwMode="auto">
              <a:xfrm>
                <a:off x="340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</a:t>
                </a:r>
              </a:p>
            </p:txBody>
          </p:sp>
          <p:sp>
            <p:nvSpPr>
              <p:cNvPr id="146476" name="Rectangle 16"/>
              <p:cNvSpPr>
                <a:spLocks noChangeArrowheads="1"/>
              </p:cNvSpPr>
              <p:nvPr/>
            </p:nvSpPr>
            <p:spPr bwMode="auto">
              <a:xfrm>
                <a:off x="3696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</a:t>
                </a:r>
              </a:p>
            </p:txBody>
          </p:sp>
          <p:sp>
            <p:nvSpPr>
              <p:cNvPr id="146477" name="Rectangle 17"/>
              <p:cNvSpPr>
                <a:spLocks noChangeArrowheads="1"/>
              </p:cNvSpPr>
              <p:nvPr/>
            </p:nvSpPr>
            <p:spPr bwMode="auto">
              <a:xfrm>
                <a:off x="398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</a:t>
                </a:r>
              </a:p>
            </p:txBody>
          </p:sp>
          <p:sp>
            <p:nvSpPr>
              <p:cNvPr id="146478" name="Rectangle 18"/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D</a:t>
                </a:r>
              </a:p>
            </p:txBody>
          </p:sp>
          <p:sp>
            <p:nvSpPr>
              <p:cNvPr id="146479" name="Rectangle 19"/>
              <p:cNvSpPr>
                <a:spLocks noChangeArrowheads="1"/>
              </p:cNvSpPr>
              <p:nvPr/>
            </p:nvSpPr>
            <p:spPr bwMode="auto">
              <a:xfrm>
                <a:off x="4560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E</a:t>
                </a:r>
              </a:p>
            </p:txBody>
          </p:sp>
          <p:sp>
            <p:nvSpPr>
              <p:cNvPr id="146480" name="Rectangle 20"/>
              <p:cNvSpPr>
                <a:spLocks noChangeArrowheads="1"/>
              </p:cNvSpPr>
              <p:nvPr/>
            </p:nvSpPr>
            <p:spPr bwMode="auto">
              <a:xfrm>
                <a:off x="4848" y="3072"/>
                <a:ext cx="292" cy="83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n-US" altLang="ko-KR" sz="2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F</a:t>
                </a:r>
              </a:p>
            </p:txBody>
          </p:sp>
          <p:grpSp>
            <p:nvGrpSpPr>
              <p:cNvPr id="146481" name="Group 21"/>
              <p:cNvGrpSpPr>
                <a:grpSpLocks/>
              </p:cNvGrpSpPr>
              <p:nvPr/>
            </p:nvGrpSpPr>
            <p:grpSpPr bwMode="auto">
              <a:xfrm>
                <a:off x="2544" y="2544"/>
                <a:ext cx="626" cy="48"/>
                <a:chOff x="1536" y="2256"/>
                <a:chExt cx="626" cy="48"/>
              </a:xfrm>
            </p:grpSpPr>
            <p:sp>
              <p:nvSpPr>
                <p:cNvPr id="146499" name="Rectangle 22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6500" name="Freeform 23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6501" name="Line 24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6482" name="Line 25"/>
              <p:cNvSpPr>
                <a:spLocks noChangeShapeType="1"/>
              </p:cNvSpPr>
              <p:nvPr/>
            </p:nvSpPr>
            <p:spPr bwMode="auto">
              <a:xfrm flipV="1">
                <a:off x="672" y="2592"/>
                <a:ext cx="211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3" name="Line 26"/>
              <p:cNvSpPr>
                <a:spLocks noChangeShapeType="1"/>
              </p:cNvSpPr>
              <p:nvPr/>
            </p:nvSpPr>
            <p:spPr bwMode="auto">
              <a:xfrm flipV="1">
                <a:off x="1008" y="2592"/>
                <a:ext cx="177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4" name="Line 27"/>
              <p:cNvSpPr>
                <a:spLocks noChangeShapeType="1"/>
              </p:cNvSpPr>
              <p:nvPr/>
            </p:nvSpPr>
            <p:spPr bwMode="auto">
              <a:xfrm flipV="1">
                <a:off x="1248" y="2592"/>
                <a:ext cx="153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5" name="Line 28"/>
              <p:cNvSpPr>
                <a:spLocks noChangeShapeType="1"/>
              </p:cNvSpPr>
              <p:nvPr/>
            </p:nvSpPr>
            <p:spPr bwMode="auto">
              <a:xfrm flipV="1">
                <a:off x="1536" y="2592"/>
                <a:ext cx="124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6" name="Line 29"/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96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7" name="Line 30"/>
              <p:cNvSpPr>
                <a:spLocks noChangeShapeType="1"/>
              </p:cNvSpPr>
              <p:nvPr/>
            </p:nvSpPr>
            <p:spPr bwMode="auto">
              <a:xfrm flipV="1">
                <a:off x="2112" y="2592"/>
                <a:ext cx="67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8" name="Line 31"/>
              <p:cNvSpPr>
                <a:spLocks noChangeShapeType="1"/>
              </p:cNvSpPr>
              <p:nvPr/>
            </p:nvSpPr>
            <p:spPr bwMode="auto">
              <a:xfrm flipV="1">
                <a:off x="2400" y="2592"/>
                <a:ext cx="384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89" name="Line 32"/>
              <p:cNvSpPr>
                <a:spLocks noChangeShapeType="1"/>
              </p:cNvSpPr>
              <p:nvPr/>
            </p:nvSpPr>
            <p:spPr bwMode="auto">
              <a:xfrm flipV="1">
                <a:off x="2688" y="2592"/>
                <a:ext cx="9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0" name="Line 33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9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1" name="Line 34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48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2" name="Line 35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76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3" name="Line 36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056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4" name="Line 37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344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5" name="Line 38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632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6" name="Line 39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192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7" name="Line 40"/>
              <p:cNvSpPr>
                <a:spLocks noChangeShapeType="1"/>
              </p:cNvSpPr>
              <p:nvPr/>
            </p:nvSpPr>
            <p:spPr bwMode="auto">
              <a:xfrm flipH="1" flipV="1">
                <a:off x="2784" y="2592"/>
                <a:ext cx="2208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98" name="Line 41"/>
              <p:cNvSpPr>
                <a:spLocks noChangeShapeType="1"/>
              </p:cNvSpPr>
              <p:nvPr/>
            </p:nvSpPr>
            <p:spPr bwMode="auto">
              <a:xfrm flipH="1">
                <a:off x="2784" y="2016"/>
                <a:ext cx="0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6439" name="Freeform 42"/>
            <p:cNvSpPr>
              <a:spLocks/>
            </p:cNvSpPr>
            <p:nvPr/>
          </p:nvSpPr>
          <p:spPr bwMode="auto">
            <a:xfrm>
              <a:off x="4896" y="1488"/>
              <a:ext cx="576" cy="240"/>
            </a:xfrm>
            <a:custGeom>
              <a:avLst/>
              <a:gdLst>
                <a:gd name="T0" fmla="*/ 0 w 576"/>
                <a:gd name="T1" fmla="*/ 0 h 672"/>
                <a:gd name="T2" fmla="*/ 144 w 576"/>
                <a:gd name="T3" fmla="*/ 0 h 672"/>
                <a:gd name="T4" fmla="*/ 450 w 576"/>
                <a:gd name="T5" fmla="*/ 0 h 672"/>
                <a:gd name="T6" fmla="*/ 576 w 576"/>
                <a:gd name="T7" fmla="*/ 0 h 672"/>
                <a:gd name="T8" fmla="*/ 336 w 576"/>
                <a:gd name="T9" fmla="*/ 0 h 672"/>
                <a:gd name="T10" fmla="*/ 288 w 576"/>
                <a:gd name="T11" fmla="*/ 0 h 672"/>
                <a:gd name="T12" fmla="*/ 240 w 576"/>
                <a:gd name="T13" fmla="*/ 0 h 672"/>
                <a:gd name="T14" fmla="*/ 0 w 576"/>
                <a:gd name="T15" fmla="*/ 0 h 6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76"/>
                <a:gd name="T25" fmla="*/ 0 h 672"/>
                <a:gd name="T26" fmla="*/ 576 w 576"/>
                <a:gd name="T27" fmla="*/ 672 h 6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76" h="672">
                  <a:moveTo>
                    <a:pt x="0" y="0"/>
                  </a:moveTo>
                  <a:lnTo>
                    <a:pt x="144" y="672"/>
                  </a:lnTo>
                  <a:lnTo>
                    <a:pt x="450" y="672"/>
                  </a:lnTo>
                  <a:lnTo>
                    <a:pt x="576" y="0"/>
                  </a:lnTo>
                  <a:lnTo>
                    <a:pt x="336" y="0"/>
                  </a:lnTo>
                  <a:lnTo>
                    <a:pt x="288" y="96"/>
                  </a:lnTo>
                  <a:lnTo>
                    <a:pt x="24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40" name="Line 43"/>
            <p:cNvSpPr>
              <a:spLocks noChangeShapeType="1"/>
            </p:cNvSpPr>
            <p:nvPr/>
          </p:nvSpPr>
          <p:spPr bwMode="auto">
            <a:xfrm>
              <a:off x="5184" y="1728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146441" name="Group 44"/>
            <p:cNvGrpSpPr>
              <a:grpSpLocks/>
            </p:cNvGrpSpPr>
            <p:nvPr/>
          </p:nvGrpSpPr>
          <p:grpSpPr bwMode="auto">
            <a:xfrm>
              <a:off x="4800" y="1296"/>
              <a:ext cx="338" cy="48"/>
              <a:chOff x="1536" y="2256"/>
              <a:chExt cx="626" cy="48"/>
            </a:xfrm>
          </p:grpSpPr>
          <p:sp>
            <p:nvSpPr>
              <p:cNvPr id="146462" name="Rectangle 45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63" name="Freeform 46"/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64" name="Line 47"/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6442" name="Group 48"/>
            <p:cNvGrpSpPr>
              <a:grpSpLocks/>
            </p:cNvGrpSpPr>
            <p:nvPr/>
          </p:nvGrpSpPr>
          <p:grpSpPr bwMode="auto">
            <a:xfrm>
              <a:off x="5232" y="1296"/>
              <a:ext cx="338" cy="48"/>
              <a:chOff x="1536" y="2256"/>
              <a:chExt cx="626" cy="48"/>
            </a:xfrm>
          </p:grpSpPr>
          <p:sp>
            <p:nvSpPr>
              <p:cNvPr id="146459" name="Rectangle 49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60" name="Freeform 50"/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61" name="Line 51"/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6443" name="Line 52"/>
            <p:cNvSpPr>
              <a:spLocks noChangeShapeType="1"/>
            </p:cNvSpPr>
            <p:nvPr/>
          </p:nvSpPr>
          <p:spPr bwMode="auto">
            <a:xfrm flipH="1">
              <a:off x="4992" y="1344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44" name="Line 53"/>
            <p:cNvSpPr>
              <a:spLocks noChangeShapeType="1"/>
            </p:cNvSpPr>
            <p:nvPr/>
          </p:nvSpPr>
          <p:spPr bwMode="auto">
            <a:xfrm>
              <a:off x="5376" y="1344"/>
              <a:ext cx="1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45" name="Text Box 54"/>
            <p:cNvSpPr txBox="1">
              <a:spLocks noChangeArrowheads="1"/>
            </p:cNvSpPr>
            <p:nvPr/>
          </p:nvSpPr>
          <p:spPr bwMode="auto">
            <a:xfrm>
              <a:off x="5040" y="1438"/>
              <a:ext cx="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280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+</a:t>
              </a:r>
            </a:p>
          </p:txBody>
        </p:sp>
        <p:grpSp>
          <p:nvGrpSpPr>
            <p:cNvPr id="146446" name="Group 55"/>
            <p:cNvGrpSpPr>
              <a:grpSpLocks/>
            </p:cNvGrpSpPr>
            <p:nvPr/>
          </p:nvGrpSpPr>
          <p:grpSpPr bwMode="auto">
            <a:xfrm>
              <a:off x="5040" y="1872"/>
              <a:ext cx="338" cy="48"/>
              <a:chOff x="1536" y="2256"/>
              <a:chExt cx="626" cy="48"/>
            </a:xfrm>
          </p:grpSpPr>
          <p:sp>
            <p:nvSpPr>
              <p:cNvPr id="146456" name="Rectangle 56"/>
              <p:cNvSpPr>
                <a:spLocks noChangeArrowheads="1"/>
              </p:cNvSpPr>
              <p:nvPr/>
            </p:nvSpPr>
            <p:spPr bwMode="auto">
              <a:xfrm>
                <a:off x="1536" y="2256"/>
                <a:ext cx="576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6457" name="Freeform 57"/>
              <p:cNvSpPr>
                <a:spLocks/>
              </p:cNvSpPr>
              <p:nvPr/>
            </p:nvSpPr>
            <p:spPr bwMode="auto">
              <a:xfrm>
                <a:off x="2064" y="2256"/>
                <a:ext cx="48" cy="48"/>
              </a:xfrm>
              <a:custGeom>
                <a:avLst/>
                <a:gdLst>
                  <a:gd name="T0" fmla="*/ 48 w 48"/>
                  <a:gd name="T1" fmla="*/ 1 h 96"/>
                  <a:gd name="T2" fmla="*/ 0 w 48"/>
                  <a:gd name="T3" fmla="*/ 1 h 96"/>
                  <a:gd name="T4" fmla="*/ 48 w 48"/>
                  <a:gd name="T5" fmla="*/ 0 h 96"/>
                  <a:gd name="T6" fmla="*/ 48 w 48"/>
                  <a:gd name="T7" fmla="*/ 1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8"/>
                  <a:gd name="T13" fmla="*/ 0 h 96"/>
                  <a:gd name="T14" fmla="*/ 48 w 48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8" h="96">
                    <a:moveTo>
                      <a:pt x="48" y="96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6458" name="Line 58"/>
              <p:cNvSpPr>
                <a:spLocks noChangeShapeType="1"/>
              </p:cNvSpPr>
              <p:nvPr/>
            </p:nvSpPr>
            <p:spPr bwMode="auto">
              <a:xfrm>
                <a:off x="2114" y="2280"/>
                <a:ext cx="48" cy="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6447" name="Freeform 59"/>
            <p:cNvSpPr>
              <a:spLocks/>
            </p:cNvSpPr>
            <p:nvPr/>
          </p:nvSpPr>
          <p:spPr bwMode="auto">
            <a:xfrm>
              <a:off x="4608" y="1200"/>
              <a:ext cx="576" cy="576"/>
            </a:xfrm>
            <a:custGeom>
              <a:avLst/>
              <a:gdLst>
                <a:gd name="T0" fmla="*/ 576 w 576"/>
                <a:gd name="T1" fmla="*/ 576 h 576"/>
                <a:gd name="T2" fmla="*/ 0 w 576"/>
                <a:gd name="T3" fmla="*/ 576 h 576"/>
                <a:gd name="T4" fmla="*/ 0 w 576"/>
                <a:gd name="T5" fmla="*/ 0 h 576"/>
                <a:gd name="T6" fmla="*/ 288 w 576"/>
                <a:gd name="T7" fmla="*/ 0 h 576"/>
                <a:gd name="T8" fmla="*/ 288 w 576"/>
                <a:gd name="T9" fmla="*/ 96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576"/>
                <a:gd name="T17" fmla="*/ 576 w 576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576">
                  <a:moveTo>
                    <a:pt x="576" y="576"/>
                  </a:moveTo>
                  <a:lnTo>
                    <a:pt x="0" y="576"/>
                  </a:lnTo>
                  <a:lnTo>
                    <a:pt x="0" y="0"/>
                  </a:lnTo>
                  <a:lnTo>
                    <a:pt x="288" y="0"/>
                  </a:lnTo>
                  <a:lnTo>
                    <a:pt x="288" y="9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48" name="Line 60"/>
            <p:cNvSpPr>
              <a:spLocks noChangeShapeType="1"/>
            </p:cNvSpPr>
            <p:nvPr/>
          </p:nvSpPr>
          <p:spPr bwMode="auto">
            <a:xfrm>
              <a:off x="5040" y="1008"/>
              <a:ext cx="1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49" name="Line 61"/>
            <p:cNvSpPr>
              <a:spLocks noChangeShapeType="1"/>
            </p:cNvSpPr>
            <p:nvPr/>
          </p:nvSpPr>
          <p:spPr bwMode="auto">
            <a:xfrm>
              <a:off x="5376" y="1008"/>
              <a:ext cx="1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6450" name="Text Box 62"/>
            <p:cNvSpPr txBox="1">
              <a:spLocks noChangeArrowheads="1"/>
            </p:cNvSpPr>
            <p:nvPr/>
          </p:nvSpPr>
          <p:spPr bwMode="auto">
            <a:xfrm>
              <a:off x="4616" y="811"/>
              <a:ext cx="5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Base</a:t>
              </a:r>
            </a:p>
          </p:txBody>
        </p:sp>
        <p:sp>
          <p:nvSpPr>
            <p:cNvPr id="146451" name="Text Box 63"/>
            <p:cNvSpPr txBox="1">
              <a:spLocks noChangeArrowheads="1"/>
            </p:cNvSpPr>
            <p:nvPr/>
          </p:nvSpPr>
          <p:spPr bwMode="auto">
            <a:xfrm>
              <a:off x="5136" y="816"/>
              <a:ext cx="67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Stride</a:t>
              </a:r>
            </a:p>
          </p:txBody>
        </p:sp>
        <p:sp>
          <p:nvSpPr>
            <p:cNvPr id="146452" name="Freeform 64"/>
            <p:cNvSpPr>
              <a:spLocks/>
            </p:cNvSpPr>
            <p:nvPr/>
          </p:nvSpPr>
          <p:spPr bwMode="auto">
            <a:xfrm>
              <a:off x="4896" y="1920"/>
              <a:ext cx="288" cy="768"/>
            </a:xfrm>
            <a:custGeom>
              <a:avLst/>
              <a:gdLst>
                <a:gd name="T0" fmla="*/ 288 w 288"/>
                <a:gd name="T1" fmla="*/ 0 h 768"/>
                <a:gd name="T2" fmla="*/ 288 w 288"/>
                <a:gd name="T3" fmla="*/ 768 h 768"/>
                <a:gd name="T4" fmla="*/ 0 w 288"/>
                <a:gd name="T5" fmla="*/ 768 h 768"/>
                <a:gd name="T6" fmla="*/ 0 60000 65536"/>
                <a:gd name="T7" fmla="*/ 0 60000 65536"/>
                <a:gd name="T8" fmla="*/ 0 60000 65536"/>
                <a:gd name="T9" fmla="*/ 0 w 288"/>
                <a:gd name="T10" fmla="*/ 0 h 768"/>
                <a:gd name="T11" fmla="*/ 288 w 288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768">
                  <a:moveTo>
                    <a:pt x="288" y="0"/>
                  </a:moveTo>
                  <a:lnTo>
                    <a:pt x="288" y="768"/>
                  </a:lnTo>
                  <a:lnTo>
                    <a:pt x="0" y="76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46453" name="Text Box 65"/>
            <p:cNvSpPr txBox="1">
              <a:spLocks noChangeArrowheads="1"/>
            </p:cNvSpPr>
            <p:nvPr/>
          </p:nvSpPr>
          <p:spPr bwMode="auto">
            <a:xfrm>
              <a:off x="1899" y="912"/>
              <a:ext cx="1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Vector Registers</a:t>
              </a:r>
            </a:p>
          </p:txBody>
        </p:sp>
        <p:sp>
          <p:nvSpPr>
            <p:cNvPr id="146454" name="Text Box 66"/>
            <p:cNvSpPr txBox="1">
              <a:spLocks noChangeArrowheads="1"/>
            </p:cNvSpPr>
            <p:nvPr/>
          </p:nvSpPr>
          <p:spPr bwMode="auto">
            <a:xfrm>
              <a:off x="2054" y="2937"/>
              <a:ext cx="10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Memory Banks</a:t>
              </a:r>
            </a:p>
          </p:txBody>
        </p:sp>
        <p:sp>
          <p:nvSpPr>
            <p:cNvPr id="146455" name="Text Box 67"/>
            <p:cNvSpPr txBox="1">
              <a:spLocks noChangeArrowheads="1"/>
            </p:cNvSpPr>
            <p:nvPr/>
          </p:nvSpPr>
          <p:spPr bwMode="auto">
            <a:xfrm>
              <a:off x="3552" y="1294"/>
              <a:ext cx="100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Address Generator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Scalar Code Example</a:t>
            </a:r>
          </a:p>
        </p:txBody>
      </p:sp>
      <p:sp>
        <p:nvSpPr>
          <p:cNvPr id="147458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99513" cy="51943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</a:rPr>
              <a:t>For I = 0 to 49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Tahoma" charset="0"/>
                <a:ea typeface="ＭＳ Ｐゴシック" charset="0"/>
              </a:rPr>
              <a:t>C[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 = (A[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 + B[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]) / 2</a:t>
            </a:r>
          </a:p>
          <a:p>
            <a:pPr>
              <a:lnSpc>
                <a:spcPct val="90000"/>
              </a:lnSpc>
            </a:pPr>
            <a:endParaRPr lang="en-US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Tahoma" charset="0"/>
              </a:rPr>
              <a:t>Scalar code (instruction and its latency)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MOVI R0 = 50			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MOVA R1 = A			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MOVA R2 = B			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MOVA R3 = C			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X:  LD R4 = MEM[R1++]		11  ;</a:t>
            </a:r>
            <a:r>
              <a:rPr lang="en-US" dirty="0" err="1">
                <a:latin typeface="Tahoma" charset="0"/>
                <a:ea typeface="ＭＳ Ｐゴシック" charset="0"/>
              </a:rPr>
              <a:t>autoincrement</a:t>
            </a:r>
            <a:r>
              <a:rPr lang="en-US" dirty="0">
                <a:latin typeface="Tahoma" charset="0"/>
                <a:ea typeface="ＭＳ Ｐゴシック" charset="0"/>
              </a:rPr>
              <a:t> addressing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LD R5 = MEM[R2++]		11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ADD R6 = R4 + R5		4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SHFR R7 = R6 &gt;&gt; 1		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ST MEM[R3++] = R7	 	11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  DECBNZ --R0, X		2   ;decrement and branch if NZ</a:t>
            </a:r>
          </a:p>
          <a:p>
            <a:endParaRPr lang="en-US" dirty="0">
              <a:latin typeface="Tahoma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48363" y="2951163"/>
            <a:ext cx="2722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FF"/>
                </a:solidFill>
              </a:rPr>
              <a:t>304 dynamic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400">
                <a:latin typeface="Garamond" charset="0"/>
              </a:rPr>
              <a:t>Flynn’</a:t>
            </a:r>
            <a:r>
              <a:rPr lang="en-US" altLang="ja-JP" sz="3400">
                <a:latin typeface="Garamond" charset="0"/>
              </a:rPr>
              <a:t>s Taxonomy of Computers</a:t>
            </a:r>
            <a:endParaRPr lang="en-US" sz="3400">
              <a:latin typeface="Garamond" charset="0"/>
            </a:endParaRP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373563"/>
          </a:xfrm>
        </p:spPr>
        <p:txBody>
          <a:bodyPr/>
          <a:lstStyle/>
          <a:p>
            <a:r>
              <a:rPr lang="en-US" sz="2000" dirty="0">
                <a:latin typeface="Tahoma" charset="0"/>
              </a:rPr>
              <a:t>Mike Flynn, </a:t>
            </a:r>
            <a:r>
              <a:rPr lang="ja-JP" altLang="en-US" sz="2000" dirty="0">
                <a:latin typeface="Tahoma" charset="0"/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  <a:latin typeface="Tahoma" charset="0"/>
              </a:rPr>
              <a:t>Very High-Speed Computing Systems</a:t>
            </a:r>
            <a:r>
              <a:rPr lang="en-US" altLang="ja-JP" sz="2000" dirty="0">
                <a:latin typeface="Tahoma" charset="0"/>
              </a:rPr>
              <a:t>,</a:t>
            </a:r>
            <a:r>
              <a:rPr lang="ja-JP" altLang="en-US" sz="2000" dirty="0">
                <a:latin typeface="Tahoma" charset="0"/>
              </a:rPr>
              <a:t>”</a:t>
            </a:r>
            <a:r>
              <a:rPr lang="en-US" altLang="ja-JP" sz="2000" dirty="0">
                <a:latin typeface="Tahoma" charset="0"/>
              </a:rPr>
              <a:t> Proc. of IEEE, 1966</a:t>
            </a:r>
          </a:p>
          <a:p>
            <a:endParaRPr lang="en-US" sz="2000" dirty="0">
              <a:latin typeface="Tahoma" charset="0"/>
            </a:endParaRPr>
          </a:p>
          <a:p>
            <a:r>
              <a:rPr lang="en-US" sz="2000" dirty="0">
                <a:solidFill>
                  <a:srgbClr val="0000FF"/>
                </a:solidFill>
                <a:latin typeface="Tahoma" charset="0"/>
              </a:rPr>
              <a:t>SISD</a:t>
            </a:r>
            <a:r>
              <a:rPr lang="en-US" sz="2000" dirty="0">
                <a:latin typeface="Tahoma" charset="0"/>
              </a:rPr>
              <a:t>: Single instruction operates on single data element</a:t>
            </a:r>
          </a:p>
          <a:p>
            <a:r>
              <a:rPr lang="en-US" sz="2000" dirty="0">
                <a:solidFill>
                  <a:srgbClr val="0000FF"/>
                </a:solidFill>
                <a:latin typeface="Tahoma" charset="0"/>
              </a:rPr>
              <a:t>SIMD</a:t>
            </a:r>
            <a:r>
              <a:rPr lang="en-US" sz="2000" dirty="0">
                <a:latin typeface="Tahoma" charset="0"/>
              </a:rPr>
              <a:t>: Single instruction operates on multiple data elements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</a:rPr>
              <a:t>Array processor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</a:rPr>
              <a:t>Vector processor</a:t>
            </a:r>
          </a:p>
          <a:p>
            <a:r>
              <a:rPr lang="en-US" sz="2000" dirty="0">
                <a:solidFill>
                  <a:srgbClr val="0000FF"/>
                </a:solidFill>
                <a:latin typeface="Tahoma" charset="0"/>
              </a:rPr>
              <a:t>MISD</a:t>
            </a:r>
            <a:r>
              <a:rPr lang="en-US" sz="2000" dirty="0">
                <a:latin typeface="Tahoma" charset="0"/>
              </a:rPr>
              <a:t>: Multiple instructions operate on single data element</a:t>
            </a:r>
          </a:p>
          <a:p>
            <a:r>
              <a:rPr lang="en-US" sz="2000" dirty="0">
                <a:solidFill>
                  <a:srgbClr val="0000FF"/>
                </a:solidFill>
                <a:latin typeface="Tahoma" charset="0"/>
              </a:rPr>
              <a:t>MIMD</a:t>
            </a:r>
            <a:r>
              <a:rPr lang="en-US" sz="2000" dirty="0">
                <a:latin typeface="Tahoma" charset="0"/>
              </a:rPr>
              <a:t>: Multiple instructions operate on multiple data elements (multiple instruction streams)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</a:rPr>
              <a:t>Multiprocessor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</a:rPr>
              <a:t>Multithreaded processor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Scalar Code Execution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Scalar execution time on an in-order processor with 1 bank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First two loads in the loop cannot be pipelined: 2*11 cycles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4 + 50*40 = 2004 cycles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Scalar execution time on an in-order processor with 16 banks (word-interleaved: consecutive words are stored in consecutive banks)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First two loads in the loop can be pipelined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4 + 50*30 = 1504 cycles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Why 16 banks?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11 cycle memory access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Having 16 (&gt;11) banks ensures there are enough banks to overlap enough memory operations to cover memory latency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Vectorizable Loops</a:t>
            </a:r>
          </a:p>
        </p:txBody>
      </p:sp>
      <p:sp>
        <p:nvSpPr>
          <p:cNvPr id="149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A loop is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vectorizable</a:t>
            </a:r>
            <a:r>
              <a:rPr lang="en-US">
                <a:latin typeface="Tahoma" charset="0"/>
              </a:rPr>
              <a:t> if each iteration is independent of any other</a:t>
            </a:r>
          </a:p>
          <a:p>
            <a:r>
              <a:rPr lang="en-US">
                <a:latin typeface="Tahoma" charset="0"/>
              </a:rPr>
              <a:t>For I = 0 to 49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C[i] = (A[i] + B[i]) / 2</a:t>
            </a:r>
          </a:p>
          <a:p>
            <a:r>
              <a:rPr lang="en-US">
                <a:latin typeface="Tahoma" charset="0"/>
              </a:rPr>
              <a:t>Vectorized loop: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MOVI VLEN = 50			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MOVI VSTR = 1			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VLD V0 = A				11 + VLN - 1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VLD V1 = B				11 + VLN – 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VADD V2 = V0 + V1			4 + VLN - 1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VSHFR V3 = V2 &gt;&gt; 1			1 + VLN - 1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</a:rPr>
              <a:t>		VST C = V3				11 + VLN – 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815013" y="2335213"/>
            <a:ext cx="2466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FF"/>
                </a:solidFill>
              </a:rPr>
              <a:t>7 dynamic instructions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Basic Vector Code Performance</a:t>
            </a:r>
          </a:p>
        </p:txBody>
      </p:sp>
      <p:sp>
        <p:nvSpPr>
          <p:cNvPr id="150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Assume no bypassing (no vector data forwarding)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i.e., output of a vector functional unit cannot be used as the direct input of another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The entire vector register needs to be ready before any element of it can be used as part of another operation</a:t>
            </a:r>
          </a:p>
          <a:p>
            <a:r>
              <a:rPr lang="en-US" dirty="0">
                <a:latin typeface="Tahoma" charset="0"/>
              </a:rPr>
              <a:t>One memory port (one address generator)</a:t>
            </a:r>
          </a:p>
          <a:p>
            <a:r>
              <a:rPr lang="en-US" dirty="0">
                <a:latin typeface="Tahoma" charset="0"/>
              </a:rPr>
              <a:t>16 memory banks (word-interleaved)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marL="344487" lvl="1" indent="0"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285 cycles</a:t>
            </a:r>
          </a:p>
        </p:txBody>
      </p:sp>
      <p:graphicFrame>
        <p:nvGraphicFramePr>
          <p:cNvPr id="1505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890"/>
              </p:ext>
            </p:extLst>
          </p:nvPr>
        </p:nvGraphicFramePr>
        <p:xfrm>
          <a:off x="762000" y="4267200"/>
          <a:ext cx="76041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24500" imgH="927100" progId="">
                  <p:embed/>
                </p:oleObj>
              </mc:Choice>
              <mc:Fallback>
                <p:oleObj name="Visio" r:id="rId3" imgW="5524500" imgH="9271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7604125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Chaining</a:t>
            </a:r>
          </a:p>
        </p:txBody>
      </p:sp>
      <p:sp>
        <p:nvSpPr>
          <p:cNvPr id="151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  <a:latin typeface="Tahoma" charset="0"/>
              </a:rPr>
              <a:t>Vector chaining</a:t>
            </a:r>
            <a:r>
              <a:rPr lang="en-US">
                <a:latin typeface="Tahoma" charset="0"/>
              </a:rPr>
              <a:t>: Data forwarding from one vector functional unit to another</a:t>
            </a:r>
          </a:p>
          <a:p>
            <a:endParaRPr lang="en-US">
              <a:latin typeface="Tahoma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95600" y="2209800"/>
            <a:ext cx="1547813" cy="3733800"/>
            <a:chOff x="1824" y="1392"/>
            <a:chExt cx="975" cy="2352"/>
          </a:xfrm>
        </p:grpSpPr>
        <p:sp>
          <p:nvSpPr>
            <p:cNvPr id="151611" name="Rectangle 5"/>
            <p:cNvSpPr>
              <a:spLocks noChangeArrowheads="1"/>
            </p:cNvSpPr>
            <p:nvPr/>
          </p:nvSpPr>
          <p:spPr bwMode="auto">
            <a:xfrm>
              <a:off x="1824" y="3456"/>
              <a:ext cx="768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Memory</a:t>
              </a:r>
            </a:p>
          </p:txBody>
        </p:sp>
        <p:sp>
          <p:nvSpPr>
            <p:cNvPr id="151612" name="Rectangle 6"/>
            <p:cNvSpPr>
              <a:spLocks noChangeArrowheads="1"/>
            </p:cNvSpPr>
            <p:nvPr/>
          </p:nvSpPr>
          <p:spPr bwMode="auto">
            <a:xfrm>
              <a:off x="2496" y="1392"/>
              <a:ext cx="303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V1</a:t>
              </a:r>
            </a:p>
          </p:txBody>
        </p:sp>
        <p:sp>
          <p:nvSpPr>
            <p:cNvPr id="151613" name="Rectangle 7"/>
            <p:cNvSpPr>
              <a:spLocks noChangeArrowheads="1"/>
            </p:cNvSpPr>
            <p:nvPr/>
          </p:nvSpPr>
          <p:spPr bwMode="auto">
            <a:xfrm>
              <a:off x="1872" y="2843"/>
              <a:ext cx="714" cy="4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Load Unit</a:t>
              </a:r>
            </a:p>
          </p:txBody>
        </p:sp>
        <p:sp>
          <p:nvSpPr>
            <p:cNvPr id="151614" name="Line 8"/>
            <p:cNvSpPr>
              <a:spLocks noChangeShapeType="1"/>
            </p:cNvSpPr>
            <p:nvPr/>
          </p:nvSpPr>
          <p:spPr bwMode="auto">
            <a:xfrm flipV="1">
              <a:off x="2256" y="2208"/>
              <a:ext cx="403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615" name="Line 9"/>
            <p:cNvSpPr>
              <a:spLocks noChangeShapeType="1"/>
            </p:cNvSpPr>
            <p:nvPr/>
          </p:nvSpPr>
          <p:spPr bwMode="auto">
            <a:xfrm flipV="1">
              <a:off x="2208" y="3264"/>
              <a:ext cx="1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886200" y="2209800"/>
            <a:ext cx="2514600" cy="3810000"/>
            <a:chOff x="2448" y="1392"/>
            <a:chExt cx="1584" cy="2400"/>
          </a:xfrm>
        </p:grpSpPr>
        <p:grpSp>
          <p:nvGrpSpPr>
            <p:cNvPr id="151587" name="Group 11"/>
            <p:cNvGrpSpPr>
              <a:grpSpLocks/>
            </p:cNvGrpSpPr>
            <p:nvPr/>
          </p:nvGrpSpPr>
          <p:grpSpPr bwMode="auto">
            <a:xfrm>
              <a:off x="3120" y="2880"/>
              <a:ext cx="720" cy="912"/>
              <a:chOff x="3120" y="2880"/>
              <a:chExt cx="720" cy="912"/>
            </a:xfrm>
          </p:grpSpPr>
          <p:sp>
            <p:nvSpPr>
              <p:cNvPr id="151594" name="Freeform 12"/>
              <p:cNvSpPr>
                <a:spLocks/>
              </p:cNvSpPr>
              <p:nvPr/>
            </p:nvSpPr>
            <p:spPr bwMode="auto">
              <a:xfrm>
                <a:off x="3120" y="302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51595" name="Group 13"/>
              <p:cNvGrpSpPr>
                <a:grpSpLocks/>
              </p:cNvGrpSpPr>
              <p:nvPr/>
            </p:nvGrpSpPr>
            <p:grpSpPr bwMode="auto">
              <a:xfrm>
                <a:off x="3120" y="3600"/>
                <a:ext cx="626" cy="48"/>
                <a:chOff x="1536" y="2256"/>
                <a:chExt cx="626" cy="48"/>
              </a:xfrm>
            </p:grpSpPr>
            <p:sp>
              <p:nvSpPr>
                <p:cNvPr id="151608" name="Rectangle 14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609" name="Freeform 15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610" name="Line 16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596" name="Group 20"/>
              <p:cNvGrpSpPr>
                <a:grpSpLocks/>
              </p:cNvGrpSpPr>
              <p:nvPr/>
            </p:nvGrpSpPr>
            <p:grpSpPr bwMode="auto">
              <a:xfrm>
                <a:off x="3120" y="3120"/>
                <a:ext cx="626" cy="48"/>
                <a:chOff x="1536" y="2256"/>
                <a:chExt cx="626" cy="48"/>
              </a:xfrm>
            </p:grpSpPr>
            <p:sp>
              <p:nvSpPr>
                <p:cNvPr id="151605" name="Rectangle 18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606" name="Freeform 19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607" name="Line 20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597" name="Group 21"/>
              <p:cNvGrpSpPr>
                <a:grpSpLocks/>
              </p:cNvGrpSpPr>
              <p:nvPr/>
            </p:nvGrpSpPr>
            <p:grpSpPr bwMode="auto">
              <a:xfrm>
                <a:off x="3120" y="3360"/>
                <a:ext cx="626" cy="48"/>
                <a:chOff x="1536" y="2256"/>
                <a:chExt cx="626" cy="48"/>
              </a:xfrm>
            </p:grpSpPr>
            <p:sp>
              <p:nvSpPr>
                <p:cNvPr id="151602" name="Rectangle 22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603" name="Freeform 23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604" name="Line 24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1598" name="Line 25"/>
              <p:cNvSpPr>
                <a:spLocks noChangeShapeType="1"/>
              </p:cNvSpPr>
              <p:nvPr/>
            </p:nvSpPr>
            <p:spPr bwMode="auto">
              <a:xfrm>
                <a:off x="3600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599" name="Line 26"/>
              <p:cNvSpPr>
                <a:spLocks noChangeShapeType="1"/>
              </p:cNvSpPr>
              <p:nvPr/>
            </p:nvSpPr>
            <p:spPr bwMode="auto">
              <a:xfrm>
                <a:off x="3216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600" name="Freeform 27"/>
              <p:cNvSpPr>
                <a:spLocks/>
              </p:cNvSpPr>
              <p:nvPr/>
            </p:nvSpPr>
            <p:spPr bwMode="auto">
              <a:xfrm>
                <a:off x="3408" y="2880"/>
                <a:ext cx="432" cy="912"/>
              </a:xfrm>
              <a:custGeom>
                <a:avLst/>
                <a:gdLst>
                  <a:gd name="T0" fmla="*/ 0 w 432"/>
                  <a:gd name="T1" fmla="*/ 816 h 912"/>
                  <a:gd name="T2" fmla="*/ 0 w 432"/>
                  <a:gd name="T3" fmla="*/ 912 h 912"/>
                  <a:gd name="T4" fmla="*/ 432 w 432"/>
                  <a:gd name="T5" fmla="*/ 912 h 912"/>
                  <a:gd name="T6" fmla="*/ 432 w 432"/>
                  <a:gd name="T7" fmla="*/ 0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912"/>
                  <a:gd name="T14" fmla="*/ 432 w 432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912">
                    <a:moveTo>
                      <a:pt x="0" y="816"/>
                    </a:moveTo>
                    <a:lnTo>
                      <a:pt x="0" y="912"/>
                    </a:lnTo>
                    <a:lnTo>
                      <a:pt x="432" y="912"/>
                    </a:lnTo>
                    <a:lnTo>
                      <a:pt x="43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601" name="Text Box 28"/>
              <p:cNvSpPr txBox="1">
                <a:spLocks noChangeArrowheads="1"/>
              </p:cNvSpPr>
              <p:nvPr/>
            </p:nvSpPr>
            <p:spPr bwMode="auto">
              <a:xfrm>
                <a:off x="3145" y="3177"/>
                <a:ext cx="47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Mult.</a:t>
                </a:r>
              </a:p>
            </p:txBody>
          </p:sp>
        </p:grpSp>
        <p:sp>
          <p:nvSpPr>
            <p:cNvPr id="151588" name="Line 29"/>
            <p:cNvSpPr>
              <a:spLocks noChangeShapeType="1"/>
            </p:cNvSpPr>
            <p:nvPr/>
          </p:nvSpPr>
          <p:spPr bwMode="auto">
            <a:xfrm>
              <a:off x="2448" y="2544"/>
              <a:ext cx="768" cy="33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589" name="Rectangle 30"/>
            <p:cNvSpPr>
              <a:spLocks noChangeArrowheads="1"/>
            </p:cNvSpPr>
            <p:nvPr/>
          </p:nvSpPr>
          <p:spPr bwMode="auto">
            <a:xfrm>
              <a:off x="3408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V2</a:t>
              </a:r>
            </a:p>
          </p:txBody>
        </p:sp>
        <p:sp>
          <p:nvSpPr>
            <p:cNvPr id="151590" name="Line 31"/>
            <p:cNvSpPr>
              <a:spLocks noChangeShapeType="1"/>
            </p:cNvSpPr>
            <p:nvPr/>
          </p:nvSpPr>
          <p:spPr bwMode="auto">
            <a:xfrm>
              <a:off x="3600" y="2208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591" name="Rectangle 32"/>
            <p:cNvSpPr>
              <a:spLocks noChangeArrowheads="1"/>
            </p:cNvSpPr>
            <p:nvPr/>
          </p:nvSpPr>
          <p:spPr bwMode="auto">
            <a:xfrm>
              <a:off x="3744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V3</a:t>
              </a:r>
            </a:p>
          </p:txBody>
        </p:sp>
        <p:sp>
          <p:nvSpPr>
            <p:cNvPr id="151592" name="Line 33"/>
            <p:cNvSpPr>
              <a:spLocks noChangeShapeType="1"/>
            </p:cNvSpPr>
            <p:nvPr/>
          </p:nvSpPr>
          <p:spPr bwMode="auto">
            <a:xfrm flipV="1">
              <a:off x="3840" y="2208"/>
              <a:ext cx="48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593" name="Text Box 34"/>
            <p:cNvSpPr txBox="1">
              <a:spLocks noChangeArrowheads="1"/>
            </p:cNvSpPr>
            <p:nvPr/>
          </p:nvSpPr>
          <p:spPr bwMode="auto">
            <a:xfrm>
              <a:off x="2706" y="2505"/>
              <a:ext cx="5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charset="0"/>
                  <a:ea typeface="굴림" charset="0"/>
                  <a:cs typeface="굴림" charset="0"/>
                </a:rPr>
                <a:t>Chain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6096000" y="2209800"/>
            <a:ext cx="2133600" cy="3810000"/>
            <a:chOff x="3840" y="1392"/>
            <a:chExt cx="1344" cy="2400"/>
          </a:xfrm>
        </p:grpSpPr>
        <p:grpSp>
          <p:nvGrpSpPr>
            <p:cNvPr id="151563" name="Group 36"/>
            <p:cNvGrpSpPr>
              <a:grpSpLocks/>
            </p:cNvGrpSpPr>
            <p:nvPr/>
          </p:nvGrpSpPr>
          <p:grpSpPr bwMode="auto">
            <a:xfrm>
              <a:off x="4176" y="2880"/>
              <a:ext cx="720" cy="912"/>
              <a:chOff x="4176" y="2880"/>
              <a:chExt cx="720" cy="912"/>
            </a:xfrm>
          </p:grpSpPr>
          <p:sp>
            <p:nvSpPr>
              <p:cNvPr id="151570" name="Freeform 37"/>
              <p:cNvSpPr>
                <a:spLocks/>
              </p:cNvSpPr>
              <p:nvPr/>
            </p:nvSpPr>
            <p:spPr bwMode="auto">
              <a:xfrm>
                <a:off x="4176" y="302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51571" name="Group 38"/>
              <p:cNvGrpSpPr>
                <a:grpSpLocks/>
              </p:cNvGrpSpPr>
              <p:nvPr/>
            </p:nvGrpSpPr>
            <p:grpSpPr bwMode="auto">
              <a:xfrm>
                <a:off x="4176" y="3600"/>
                <a:ext cx="626" cy="48"/>
                <a:chOff x="1536" y="2256"/>
                <a:chExt cx="626" cy="48"/>
              </a:xfrm>
            </p:grpSpPr>
            <p:sp>
              <p:nvSpPr>
                <p:cNvPr id="151584" name="Rectangle 39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585" name="Freeform 40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586" name="Line 41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572" name="Group 45"/>
              <p:cNvGrpSpPr>
                <a:grpSpLocks/>
              </p:cNvGrpSpPr>
              <p:nvPr/>
            </p:nvGrpSpPr>
            <p:grpSpPr bwMode="auto">
              <a:xfrm>
                <a:off x="4176" y="3120"/>
                <a:ext cx="626" cy="48"/>
                <a:chOff x="1536" y="2256"/>
                <a:chExt cx="626" cy="48"/>
              </a:xfrm>
            </p:grpSpPr>
            <p:sp>
              <p:nvSpPr>
                <p:cNvPr id="151581" name="Rectangle 43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582" name="Freeform 44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583" name="Line 45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1573" name="Group 46"/>
              <p:cNvGrpSpPr>
                <a:grpSpLocks/>
              </p:cNvGrpSpPr>
              <p:nvPr/>
            </p:nvGrpSpPr>
            <p:grpSpPr bwMode="auto">
              <a:xfrm>
                <a:off x="4176" y="3360"/>
                <a:ext cx="626" cy="48"/>
                <a:chOff x="1536" y="2256"/>
                <a:chExt cx="626" cy="48"/>
              </a:xfrm>
            </p:grpSpPr>
            <p:sp>
              <p:nvSpPr>
                <p:cNvPr id="151578" name="Rectangle 47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1579" name="Freeform 48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1580" name="Line 49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1574" name="Line 50"/>
              <p:cNvSpPr>
                <a:spLocks noChangeShapeType="1"/>
              </p:cNvSpPr>
              <p:nvPr/>
            </p:nvSpPr>
            <p:spPr bwMode="auto">
              <a:xfrm>
                <a:off x="4656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575" name="Line 51"/>
              <p:cNvSpPr>
                <a:spLocks noChangeShapeType="1"/>
              </p:cNvSpPr>
              <p:nvPr/>
            </p:nvSpPr>
            <p:spPr bwMode="auto">
              <a:xfrm>
                <a:off x="4272" y="2880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576" name="Freeform 52"/>
              <p:cNvSpPr>
                <a:spLocks/>
              </p:cNvSpPr>
              <p:nvPr/>
            </p:nvSpPr>
            <p:spPr bwMode="auto">
              <a:xfrm>
                <a:off x="4464" y="2880"/>
                <a:ext cx="432" cy="912"/>
              </a:xfrm>
              <a:custGeom>
                <a:avLst/>
                <a:gdLst>
                  <a:gd name="T0" fmla="*/ 0 w 432"/>
                  <a:gd name="T1" fmla="*/ 816 h 912"/>
                  <a:gd name="T2" fmla="*/ 0 w 432"/>
                  <a:gd name="T3" fmla="*/ 912 h 912"/>
                  <a:gd name="T4" fmla="*/ 432 w 432"/>
                  <a:gd name="T5" fmla="*/ 912 h 912"/>
                  <a:gd name="T6" fmla="*/ 432 w 432"/>
                  <a:gd name="T7" fmla="*/ 0 h 9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32"/>
                  <a:gd name="T13" fmla="*/ 0 h 912"/>
                  <a:gd name="T14" fmla="*/ 432 w 432"/>
                  <a:gd name="T15" fmla="*/ 912 h 9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32" h="912">
                    <a:moveTo>
                      <a:pt x="0" y="816"/>
                    </a:moveTo>
                    <a:lnTo>
                      <a:pt x="0" y="912"/>
                    </a:lnTo>
                    <a:lnTo>
                      <a:pt x="432" y="912"/>
                    </a:lnTo>
                    <a:lnTo>
                      <a:pt x="43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577" name="Text Box 53"/>
              <p:cNvSpPr txBox="1">
                <a:spLocks noChangeArrowheads="1"/>
              </p:cNvSpPr>
              <p:nvPr/>
            </p:nvSpPr>
            <p:spPr bwMode="auto">
              <a:xfrm>
                <a:off x="4288" y="3177"/>
                <a:ext cx="3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8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Add</a:t>
                </a:r>
              </a:p>
            </p:txBody>
          </p:sp>
        </p:grpSp>
        <p:sp>
          <p:nvSpPr>
            <p:cNvPr id="151564" name="Rectangle 54"/>
            <p:cNvSpPr>
              <a:spLocks noChangeArrowheads="1"/>
            </p:cNvSpPr>
            <p:nvPr/>
          </p:nvSpPr>
          <p:spPr bwMode="auto">
            <a:xfrm>
              <a:off x="4464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V4</a:t>
              </a:r>
            </a:p>
          </p:txBody>
        </p:sp>
        <p:sp>
          <p:nvSpPr>
            <p:cNvPr id="151565" name="Rectangle 55"/>
            <p:cNvSpPr>
              <a:spLocks noChangeArrowheads="1"/>
            </p:cNvSpPr>
            <p:nvPr/>
          </p:nvSpPr>
          <p:spPr bwMode="auto">
            <a:xfrm>
              <a:off x="4896" y="1392"/>
              <a:ext cx="288" cy="82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V5</a:t>
              </a:r>
            </a:p>
          </p:txBody>
        </p:sp>
        <p:sp>
          <p:nvSpPr>
            <p:cNvPr id="151566" name="Line 56"/>
            <p:cNvSpPr>
              <a:spLocks noChangeShapeType="1"/>
            </p:cNvSpPr>
            <p:nvPr/>
          </p:nvSpPr>
          <p:spPr bwMode="auto">
            <a:xfrm>
              <a:off x="3840" y="2640"/>
              <a:ext cx="432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567" name="Line 57"/>
            <p:cNvSpPr>
              <a:spLocks noChangeShapeType="1"/>
            </p:cNvSpPr>
            <p:nvPr/>
          </p:nvSpPr>
          <p:spPr bwMode="auto">
            <a:xfrm>
              <a:off x="4656" y="2208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1568" name="Line 58"/>
            <p:cNvSpPr>
              <a:spLocks noChangeShapeType="1"/>
            </p:cNvSpPr>
            <p:nvPr/>
          </p:nvSpPr>
          <p:spPr bwMode="auto">
            <a:xfrm flipV="1">
              <a:off x="4896" y="2208"/>
              <a:ext cx="144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51569" name="Text Box 59"/>
            <p:cNvSpPr txBox="1">
              <a:spLocks noChangeArrowheads="1"/>
            </p:cNvSpPr>
            <p:nvPr/>
          </p:nvSpPr>
          <p:spPr bwMode="auto">
            <a:xfrm>
              <a:off x="3954" y="2553"/>
              <a:ext cx="5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charset="0"/>
                  <a:ea typeface="굴림" charset="0"/>
                  <a:cs typeface="굴림" charset="0"/>
                </a:rPr>
                <a:t>Chain</a:t>
              </a:r>
              <a:endParaRPr lang="en-US" altLang="ko-KR" sz="18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endParaRPr>
            </a:p>
          </p:txBody>
        </p:sp>
      </p:grpSp>
      <p:sp>
        <p:nvSpPr>
          <p:cNvPr id="151559" name="Text Box 60"/>
          <p:cNvSpPr txBox="1">
            <a:spLocks noChangeArrowheads="1"/>
          </p:cNvSpPr>
          <p:nvPr/>
        </p:nvSpPr>
        <p:spPr bwMode="auto">
          <a:xfrm>
            <a:off x="533400" y="2667000"/>
            <a:ext cx="24701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LV   v1</a:t>
            </a:r>
          </a:p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MULV v3,v1,v2</a:t>
            </a:r>
          </a:p>
          <a:p>
            <a:pPr eaLnBrk="1" hangingPunct="1"/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ADDV v5, v3, v4</a:t>
            </a:r>
          </a:p>
        </p:txBody>
      </p:sp>
      <p:sp>
        <p:nvSpPr>
          <p:cNvPr id="151560" name="Line 61"/>
          <p:cNvSpPr>
            <a:spLocks noChangeShapeType="1"/>
          </p:cNvSpPr>
          <p:nvPr/>
        </p:nvSpPr>
        <p:spPr bwMode="auto">
          <a:xfrm>
            <a:off x="1676400" y="29718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1561" name="Line 62"/>
          <p:cNvSpPr>
            <a:spLocks noChangeShapeType="1"/>
          </p:cNvSpPr>
          <p:nvPr/>
        </p:nvSpPr>
        <p:spPr bwMode="auto">
          <a:xfrm>
            <a:off x="1676400" y="34290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1562" name="TextBox 63"/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Code Performance - Chaining</a:t>
            </a:r>
          </a:p>
        </p:txBody>
      </p:sp>
      <p:sp>
        <p:nvSpPr>
          <p:cNvPr id="152578" name="Content Placeholder 2"/>
          <p:cNvSpPr>
            <a:spLocks noGrp="1"/>
          </p:cNvSpPr>
          <p:nvPr>
            <p:ph idx="1"/>
          </p:nvPr>
        </p:nvSpPr>
        <p:spPr>
          <a:xfrm>
            <a:off x="23813" y="1425991"/>
            <a:ext cx="8229600" cy="4373563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  <a:latin typeface="Tahoma" charset="0"/>
              </a:rPr>
              <a:t>Vector chaining</a:t>
            </a:r>
            <a:r>
              <a:rPr lang="en-US">
                <a:latin typeface="Tahoma" charset="0"/>
              </a:rPr>
              <a:t>: Data forwarding from one vector functional unit to another</a:t>
            </a: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182 cycles</a:t>
            </a:r>
          </a:p>
        </p:txBody>
      </p:sp>
      <p:graphicFrame>
        <p:nvGraphicFramePr>
          <p:cNvPr id="152580" name="Object 2"/>
          <p:cNvGraphicFramePr>
            <a:graphicFrameLocks noChangeAspect="1"/>
          </p:cNvGraphicFramePr>
          <p:nvPr/>
        </p:nvGraphicFramePr>
        <p:xfrm>
          <a:off x="1371600" y="1841500"/>
          <a:ext cx="6397625" cy="408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59200" imgH="2413000" progId="">
                  <p:embed/>
                </p:oleObj>
              </mc:Choice>
              <mc:Fallback>
                <p:oleObj name="Visio" r:id="rId3" imgW="3759200" imgH="24130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41500"/>
                        <a:ext cx="6397625" cy="408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16200000" flipH="1">
            <a:off x="2378869" y="3213894"/>
            <a:ext cx="968375" cy="1857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>
            <a:off x="3568700" y="2822575"/>
            <a:ext cx="968375" cy="9683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19188" y="3975100"/>
            <a:ext cx="301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These two VLDs cannot be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</a:rPr>
              <a:t>pipelined. WHY?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>
            <a:off x="3226594" y="3802856"/>
            <a:ext cx="3189288" cy="5683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10800000" flipV="1">
            <a:off x="5105400" y="5681663"/>
            <a:ext cx="1393825" cy="2476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373313" y="5681663"/>
            <a:ext cx="27320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VLD and VST cannot be </a:t>
            </a:r>
          </a:p>
          <a:p>
            <a:pPr eaLnBrk="1" hangingPunct="1"/>
            <a:r>
              <a:rPr lang="en-US" sz="1800">
                <a:solidFill>
                  <a:srgbClr val="FF0000"/>
                </a:solidFill>
              </a:rPr>
              <a:t>pipelined. 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1066800"/>
          </a:xfrm>
        </p:spPr>
        <p:txBody>
          <a:bodyPr/>
          <a:lstStyle/>
          <a:p>
            <a:r>
              <a:rPr lang="en-US" sz="3300">
                <a:latin typeface="Garamond" charset="0"/>
              </a:rPr>
              <a:t>Vector Code Performance – Multiple Memory Ports</a:t>
            </a:r>
          </a:p>
        </p:txBody>
      </p:sp>
      <p:sp>
        <p:nvSpPr>
          <p:cNvPr id="153602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73563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Chaining and 2 load ports, 1 store port in each bank</a:t>
            </a: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79 cycles</a:t>
            </a:r>
          </a:p>
        </p:txBody>
      </p:sp>
      <p:graphicFrame>
        <p:nvGraphicFramePr>
          <p:cNvPr id="153604" name="Object 3"/>
          <p:cNvGraphicFramePr>
            <a:graphicFrameLocks noChangeAspect="1"/>
          </p:cNvGraphicFramePr>
          <p:nvPr/>
        </p:nvGraphicFramePr>
        <p:xfrm>
          <a:off x="2667000" y="1514475"/>
          <a:ext cx="382270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57400" imgH="2514600" progId="">
                  <p:embed/>
                </p:oleObj>
              </mc:Choice>
              <mc:Fallback>
                <p:oleObj name="Visio" r:id="rId2" imgW="2057400" imgH="25146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14475"/>
                        <a:ext cx="382270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What if # data elements &gt; # elements in a vector register?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Need to break loops so that each iteration operates on # elements in a vector register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E.g., 527 data elements, 64-element VREGs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8 iterations where VLEN = 64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1 iteration where VLEN = 15 (need to change value of VLEN)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Called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vector </a:t>
            </a:r>
            <a:r>
              <a:rPr lang="en-US" dirty="0" err="1">
                <a:solidFill>
                  <a:srgbClr val="0000FF"/>
                </a:solidFill>
                <a:latin typeface="Tahoma" charset="0"/>
                <a:ea typeface="ＭＳ Ｐゴシック" charset="0"/>
              </a:rPr>
              <a:t>stripmining</a:t>
            </a: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What if vector data is not stored in a </a:t>
            </a:r>
            <a:r>
              <a:rPr lang="en-US" dirty="0" err="1">
                <a:latin typeface="Tahoma" charset="0"/>
              </a:rPr>
              <a:t>strided</a:t>
            </a:r>
            <a:r>
              <a:rPr lang="en-US" dirty="0">
                <a:latin typeface="Tahoma" charset="0"/>
              </a:rPr>
              <a:t> fashion in memory? (irregular memory access to a vector)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Use indirection to combine/pack elements into vector registers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Called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scatter/gather 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Gather/Scatter Operations</a:t>
            </a:r>
          </a:p>
        </p:txBody>
      </p:sp>
      <p:sp>
        <p:nvSpPr>
          <p:cNvPr id="155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1584325"/>
            <a:ext cx="82296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>
                <a:solidFill>
                  <a:srgbClr val="000000"/>
                </a:solidFill>
                <a:ea typeface="굴림" charset="0"/>
                <a:cs typeface="굴림" charset="0"/>
              </a:rPr>
              <a:t>Want to vectorize loops with indirect accesses: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for (i=0; i&lt;N; i++)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    A[i] = B[i] + C[D[i]]</a:t>
            </a:r>
            <a:b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</a:br>
            <a:endParaRPr lang="en-US" altLang="ko-KR" sz="2000" b="1">
              <a:solidFill>
                <a:srgbClr val="000000"/>
              </a:solidFill>
              <a:latin typeface="Courier New" charset="0"/>
              <a:ea typeface="굴림" charset="0"/>
              <a:cs typeface="굴림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>
                <a:solidFill>
                  <a:srgbClr val="000000"/>
                </a:solidFill>
                <a:ea typeface="굴림" charset="0"/>
                <a:cs typeface="굴림" charset="0"/>
              </a:rPr>
              <a:t>Indexed load instruction (</a:t>
            </a:r>
            <a:r>
              <a:rPr lang="en-US" altLang="ko-KR" i="1">
                <a:solidFill>
                  <a:srgbClr val="000000"/>
                </a:solidFill>
                <a:ea typeface="굴림" charset="0"/>
                <a:cs typeface="굴림" charset="0"/>
              </a:rPr>
              <a:t>Gather</a:t>
            </a:r>
            <a:r>
              <a:rPr lang="en-US" altLang="ko-KR">
                <a:solidFill>
                  <a:srgbClr val="000000"/>
                </a:solidFill>
                <a:ea typeface="굴림" charset="0"/>
                <a:cs typeface="굴림" charset="0"/>
              </a:rPr>
              <a:t>)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LV vD, rD       # Load indices in D vector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LVI vC, rC, vD  # Load indirect from rC base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LV vB, rB       # Load B vector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ADDV.D vA,vB,vC # Do add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r>
              <a:rPr lang="en-US" altLang="ko-KR" sz="2000" b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SV vA, rA       # Store result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SzPct val="100000"/>
            </a:pPr>
            <a:endParaRPr lang="en-US" altLang="ko-KR" sz="2000">
              <a:solidFill>
                <a:srgbClr val="000000"/>
              </a:solidFill>
              <a:latin typeface="Courier New" charset="0"/>
              <a:ea typeface="굴림" charset="0"/>
              <a:cs typeface="굴림" charset="0"/>
            </a:endParaRPr>
          </a:p>
        </p:txBody>
      </p:sp>
      <p:sp>
        <p:nvSpPr>
          <p:cNvPr id="7" name="Rounded Rectangle 130"/>
          <p:cNvSpPr>
            <a:spLocks noChangeArrowheads="1"/>
          </p:cNvSpPr>
          <p:nvPr/>
        </p:nvSpPr>
        <p:spPr bwMode="auto">
          <a:xfrm>
            <a:off x="914400" y="3810000"/>
            <a:ext cx="7010400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Gather/Scatter Operations</a:t>
            </a:r>
          </a:p>
        </p:txBody>
      </p:sp>
      <p:sp>
        <p:nvSpPr>
          <p:cNvPr id="156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Gather/scatter operations often implemented in hardware to handle sparse matrices </a:t>
            </a:r>
          </a:p>
          <a:p>
            <a:r>
              <a:rPr lang="en-US">
                <a:latin typeface="Tahoma" charset="0"/>
              </a:rPr>
              <a:t>Vector loads and stores use an index vector which is added to the base register to generate the addresses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1127125" y="3080866"/>
            <a:ext cx="6833803" cy="316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Index Vector		Data Vector		Equivalent</a:t>
            </a:r>
          </a:p>
          <a:p>
            <a:endParaRPr lang="en-US" sz="2000" dirty="0">
              <a:solidFill>
                <a:srgbClr val="000000"/>
              </a:solidFill>
              <a:latin typeface="Times New Roman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       0 			       3.14		  	    3.14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       2			       6.5		      	    0.0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       6			     71.2		     	    6.5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       7			       2.71		      	    0.0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						    0.0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 						    0.0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			 	  		  71.2</a:t>
            </a:r>
          </a:p>
          <a:p>
            <a:r>
              <a:rPr lang="en-US" sz="2000" dirty="0">
                <a:solidFill>
                  <a:srgbClr val="000000"/>
                </a:solidFill>
                <a:latin typeface="Times New Roman" charset="0"/>
              </a:rPr>
              <a:t>						    2.71 	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Conditional Operations in a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809038" cy="5194300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What if some operations should not be executed on a vector (based on a dynamically-determined condition)?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Tahoma" charset="0"/>
                <a:ea typeface="ＭＳ Ｐゴシック" charset="0"/>
              </a:rPr>
              <a:t>loop: 	if (a[</a:t>
            </a:r>
            <a:r>
              <a:rPr lang="en-US" sz="1800" dirty="0" err="1">
                <a:latin typeface="Tahoma" charset="0"/>
                <a:ea typeface="ＭＳ Ｐゴシック" charset="0"/>
              </a:rPr>
              <a:t>i</a:t>
            </a:r>
            <a:r>
              <a:rPr lang="en-US" sz="1800" dirty="0">
                <a:latin typeface="Tahoma" charset="0"/>
                <a:ea typeface="ＭＳ Ｐゴシック" charset="0"/>
              </a:rPr>
              <a:t>] != 0) then b[</a:t>
            </a:r>
            <a:r>
              <a:rPr lang="en-US" sz="1800" dirty="0" err="1">
                <a:latin typeface="Tahoma" charset="0"/>
                <a:ea typeface="ＭＳ Ｐゴシック" charset="0"/>
              </a:rPr>
              <a:t>i</a:t>
            </a:r>
            <a:r>
              <a:rPr lang="en-US" sz="1800" dirty="0">
                <a:latin typeface="Tahoma" charset="0"/>
                <a:ea typeface="ＭＳ Ｐゴシック" charset="0"/>
              </a:rPr>
              <a:t>]=a[</a:t>
            </a:r>
            <a:r>
              <a:rPr lang="en-US" sz="1800" dirty="0" err="1">
                <a:latin typeface="Tahoma" charset="0"/>
                <a:ea typeface="ＭＳ Ｐゴシック" charset="0"/>
              </a:rPr>
              <a:t>i</a:t>
            </a:r>
            <a:r>
              <a:rPr lang="en-US" sz="1800" dirty="0">
                <a:latin typeface="Tahoma" charset="0"/>
                <a:ea typeface="ＭＳ Ｐゴシック" charset="0"/>
              </a:rPr>
              <a:t>]*b[</a:t>
            </a:r>
            <a:r>
              <a:rPr lang="en-US" sz="1800" dirty="0" err="1">
                <a:latin typeface="Tahoma" charset="0"/>
                <a:ea typeface="ＭＳ Ｐゴシック" charset="0"/>
              </a:rPr>
              <a:t>i</a:t>
            </a:r>
            <a:r>
              <a:rPr lang="en-US" sz="1800" dirty="0">
                <a:latin typeface="Tahoma" charset="0"/>
                <a:ea typeface="ＭＳ Ｐゴシック" charset="0"/>
              </a:rPr>
              <a:t>]</a:t>
            </a:r>
          </a:p>
          <a:p>
            <a:pPr lvl="1">
              <a:buFont typeface="Wingdings" charset="0"/>
              <a:buNone/>
            </a:pPr>
            <a:r>
              <a:rPr lang="en-US" sz="1800" dirty="0">
                <a:latin typeface="Tahoma" charset="0"/>
                <a:ea typeface="ＭＳ Ｐゴシック" charset="0"/>
              </a:rPr>
              <a:t>			</a:t>
            </a:r>
            <a:r>
              <a:rPr lang="en-US" sz="1800" dirty="0" err="1">
                <a:latin typeface="Tahoma" charset="0"/>
                <a:ea typeface="ＭＳ Ｐゴシック" charset="0"/>
              </a:rPr>
              <a:t>goto</a:t>
            </a:r>
            <a:r>
              <a:rPr lang="en-US" sz="1800" dirty="0">
                <a:latin typeface="Tahoma" charset="0"/>
                <a:ea typeface="ＭＳ Ｐゴシック" charset="0"/>
              </a:rPr>
              <a:t> loop</a:t>
            </a:r>
          </a:p>
          <a:p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Masked operations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VMASK register is a bit mask determining which data element should not be acted upon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		VLD V0 = A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		VLD V1 = B</a:t>
            </a:r>
          </a:p>
          <a:p>
            <a:pPr lvl="1">
              <a:buFont typeface="Wingdings" charset="0"/>
              <a:buNone/>
            </a:pPr>
            <a:r>
              <a:rPr lang="en-GB" dirty="0">
                <a:latin typeface="Tahoma" charset="0"/>
                <a:ea typeface="ＭＳ Ｐゴシック" charset="0"/>
              </a:rPr>
              <a:t>		VMASK = (V0 != 0)</a:t>
            </a:r>
          </a:p>
          <a:p>
            <a:pPr lvl="1">
              <a:buFont typeface="Wingdings" charset="0"/>
              <a:buNone/>
            </a:pPr>
            <a:r>
              <a:rPr lang="en-GB" dirty="0">
                <a:latin typeface="Tahoma" charset="0"/>
                <a:ea typeface="ＭＳ Ｐゴシック" charset="0"/>
              </a:rPr>
              <a:t>		VMUL V1 = V0 * V1</a:t>
            </a:r>
          </a:p>
          <a:p>
            <a:pPr lvl="1">
              <a:buFont typeface="Wingdings" charset="0"/>
              <a:buNone/>
            </a:pPr>
            <a:r>
              <a:rPr lang="en-GB" dirty="0">
                <a:latin typeface="Tahoma" charset="0"/>
                <a:ea typeface="ＭＳ Ｐゴシック" charset="0"/>
              </a:rPr>
              <a:t>		VST B = V1</a:t>
            </a:r>
          </a:p>
          <a:p>
            <a:pPr lvl="1"/>
            <a:r>
              <a:rPr lang="en-GB" dirty="0">
                <a:latin typeface="Tahoma" charset="0"/>
                <a:ea typeface="ＭＳ Ｐゴシック" charset="0"/>
              </a:rPr>
              <a:t>Does this look familiar? This is essentially </a:t>
            </a:r>
            <a:r>
              <a:rPr lang="en-GB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predicated execution</a:t>
            </a:r>
            <a:r>
              <a:rPr lang="en-GB" dirty="0">
                <a:latin typeface="Tahoma" charset="0"/>
                <a:ea typeface="ＭＳ Ｐゴシック" charset="0"/>
              </a:rPr>
              <a:t>.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Data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73563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ahoma" charset="0"/>
              </a:rPr>
              <a:t>Concurrency arises from performing the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same operations on different pieces of data</a:t>
            </a:r>
          </a:p>
          <a:p>
            <a:pPr lvl="1">
              <a:defRPr/>
            </a:pP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Single instruction multiple data (SIMD)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E.g., dot product of two vectors</a:t>
            </a:r>
          </a:p>
          <a:p>
            <a:pPr marL="344487" lvl="1" indent="0">
              <a:buFont typeface="Wingdings" charset="0"/>
              <a:buNone/>
              <a:defRPr/>
            </a:pPr>
            <a:endParaRPr lang="en-US" sz="1000" dirty="0">
              <a:latin typeface="Tahoma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Tahoma" charset="0"/>
              </a:rPr>
              <a:t>Contrast with data flow</a:t>
            </a:r>
          </a:p>
          <a:p>
            <a:pPr lvl="1">
              <a:defRPr/>
            </a:pPr>
            <a:r>
              <a:rPr lang="en-US" sz="2000" dirty="0">
                <a:latin typeface="Tahoma" charset="0"/>
                <a:ea typeface="ＭＳ Ｐゴシック" charset="0"/>
              </a:rPr>
              <a:t>Concurrency arises from executing different operations in parallel (in a data driven manner)</a:t>
            </a:r>
          </a:p>
          <a:p>
            <a:pPr marL="0" indent="0">
              <a:buNone/>
              <a:defRPr/>
            </a:pPr>
            <a:endParaRPr lang="en-US" sz="100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Another Example with Masking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31775" y="1279525"/>
            <a:ext cx="456882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</a:rPr>
              <a:t>for (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 = 0; 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 &lt; 64; ++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</a:rPr>
              <a:t>	if (a[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 &gt;= b[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]) then c[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 = a[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CC9900"/>
              </a:buClr>
              <a:buSzPct val="65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Tahoma"/>
              </a:rPr>
              <a:t>	else c[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 = b[</a:t>
            </a:r>
            <a:r>
              <a:rPr lang="en-US" sz="2000" kern="0" dirty="0" err="1">
                <a:solidFill>
                  <a:srgbClr val="000000"/>
                </a:solidFill>
                <a:latin typeface="Tahoma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Tahoma"/>
              </a:rPr>
              <a:t>]</a:t>
            </a:r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898525" y="2879725"/>
            <a:ext cx="285115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A	B	VMASK    </a:t>
            </a:r>
          </a:p>
          <a:p>
            <a:r>
              <a:rPr lang="en-US">
                <a:solidFill>
                  <a:srgbClr val="000000"/>
                </a:solidFill>
              </a:rPr>
              <a:t>1	2	   0                 </a:t>
            </a:r>
          </a:p>
          <a:p>
            <a:r>
              <a:rPr lang="en-US">
                <a:solidFill>
                  <a:srgbClr val="000000"/>
                </a:solidFill>
              </a:rPr>
              <a:t>2	2	   1</a:t>
            </a:r>
          </a:p>
          <a:p>
            <a:r>
              <a:rPr lang="en-US">
                <a:solidFill>
                  <a:srgbClr val="000000"/>
                </a:solidFill>
              </a:rPr>
              <a:t>3	2	   1</a:t>
            </a:r>
          </a:p>
          <a:p>
            <a:r>
              <a:rPr lang="en-US">
                <a:solidFill>
                  <a:srgbClr val="000000"/>
                </a:solidFill>
              </a:rPr>
              <a:t>4	10	   0</a:t>
            </a:r>
          </a:p>
          <a:p>
            <a:r>
              <a:rPr lang="en-US">
                <a:solidFill>
                  <a:srgbClr val="000000"/>
                </a:solidFill>
              </a:rPr>
              <a:t>-5	-4	   0</a:t>
            </a:r>
          </a:p>
          <a:p>
            <a:r>
              <a:rPr lang="en-US">
                <a:solidFill>
                  <a:srgbClr val="000000"/>
                </a:solidFill>
              </a:rPr>
              <a:t>0	-3	   1</a:t>
            </a:r>
          </a:p>
          <a:p>
            <a:r>
              <a:rPr lang="en-US">
                <a:solidFill>
                  <a:srgbClr val="000000"/>
                </a:solidFill>
              </a:rPr>
              <a:t>6	5	   1</a:t>
            </a:r>
          </a:p>
          <a:p>
            <a:r>
              <a:rPr lang="en-US">
                <a:solidFill>
                  <a:srgbClr val="000000"/>
                </a:solidFill>
              </a:rPr>
              <a:t>-7	-8	   1</a:t>
            </a: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5089525" y="2117725"/>
            <a:ext cx="3005138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Steps to execute loop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1. Compare A, B to get </a:t>
            </a:r>
          </a:p>
          <a:p>
            <a:r>
              <a:rPr lang="en-US" dirty="0">
                <a:solidFill>
                  <a:srgbClr val="000000"/>
                </a:solidFill>
              </a:rPr>
              <a:t>	VMASK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2. Masked store of  A into C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3. Complement VMASK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4. Masked store of B into 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Masked Vector Instructions</a:t>
            </a:r>
          </a:p>
        </p:txBody>
      </p:sp>
      <p:sp>
        <p:nvSpPr>
          <p:cNvPr id="159746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373563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67200" y="1089025"/>
            <a:ext cx="4724400" cy="4108450"/>
            <a:chOff x="2688" y="686"/>
            <a:chExt cx="2976" cy="2588"/>
          </a:xfrm>
        </p:grpSpPr>
        <p:grpSp>
          <p:nvGrpSpPr>
            <p:cNvPr id="159793" name="Group 4"/>
            <p:cNvGrpSpPr>
              <a:grpSpLocks/>
            </p:cNvGrpSpPr>
            <p:nvPr/>
          </p:nvGrpSpPr>
          <p:grpSpPr bwMode="auto">
            <a:xfrm>
              <a:off x="3061" y="1402"/>
              <a:ext cx="2364" cy="1872"/>
              <a:chOff x="3061" y="1402"/>
              <a:chExt cx="2364" cy="1872"/>
            </a:xfrm>
          </p:grpSpPr>
          <p:sp>
            <p:nvSpPr>
              <p:cNvPr id="159795" name="Freeform 5"/>
              <p:cNvSpPr>
                <a:spLocks/>
              </p:cNvSpPr>
              <p:nvPr/>
            </p:nvSpPr>
            <p:spPr bwMode="auto">
              <a:xfrm>
                <a:off x="4224" y="2016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59796" name="Group 6"/>
              <p:cNvGrpSpPr>
                <a:grpSpLocks/>
              </p:cNvGrpSpPr>
              <p:nvPr/>
            </p:nvGrpSpPr>
            <p:grpSpPr bwMode="auto">
              <a:xfrm>
                <a:off x="4224" y="2592"/>
                <a:ext cx="626" cy="48"/>
                <a:chOff x="1536" y="2256"/>
                <a:chExt cx="626" cy="48"/>
              </a:xfrm>
            </p:grpSpPr>
            <p:sp>
              <p:nvSpPr>
                <p:cNvPr id="159826" name="Rectangle 7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827" name="Freeform 8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828" name="Line 9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797" name="Group 10"/>
              <p:cNvGrpSpPr>
                <a:grpSpLocks/>
              </p:cNvGrpSpPr>
              <p:nvPr/>
            </p:nvGrpSpPr>
            <p:grpSpPr bwMode="auto">
              <a:xfrm>
                <a:off x="4224" y="2112"/>
                <a:ext cx="626" cy="48"/>
                <a:chOff x="1536" y="2256"/>
                <a:chExt cx="626" cy="48"/>
              </a:xfrm>
            </p:grpSpPr>
            <p:sp>
              <p:nvSpPr>
                <p:cNvPr id="159823" name="Rectangle 11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824" name="Freeform 12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825" name="Line 13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798" name="Group 14"/>
              <p:cNvGrpSpPr>
                <a:grpSpLocks/>
              </p:cNvGrpSpPr>
              <p:nvPr/>
            </p:nvGrpSpPr>
            <p:grpSpPr bwMode="auto">
              <a:xfrm>
                <a:off x="4224" y="2352"/>
                <a:ext cx="626" cy="48"/>
                <a:chOff x="1536" y="2256"/>
                <a:chExt cx="626" cy="48"/>
              </a:xfrm>
            </p:grpSpPr>
            <p:sp>
              <p:nvSpPr>
                <p:cNvPr id="159820" name="Rectangle 15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821" name="Freeform 16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822" name="Line 17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9799" name="Text Box 18"/>
              <p:cNvSpPr txBox="1">
                <a:spLocks noChangeArrowheads="1"/>
              </p:cNvSpPr>
              <p:nvPr/>
            </p:nvSpPr>
            <p:spPr bwMode="auto">
              <a:xfrm>
                <a:off x="4319" y="236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C[4]</a:t>
                </a:r>
              </a:p>
            </p:txBody>
          </p:sp>
          <p:sp>
            <p:nvSpPr>
              <p:cNvPr id="159800" name="Text Box 19"/>
              <p:cNvSpPr txBox="1">
                <a:spLocks noChangeArrowheads="1"/>
              </p:cNvSpPr>
              <p:nvPr/>
            </p:nvSpPr>
            <p:spPr bwMode="auto">
              <a:xfrm>
                <a:off x="4319" y="212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C[5]</a:t>
                </a:r>
              </a:p>
            </p:txBody>
          </p:sp>
          <p:sp>
            <p:nvSpPr>
              <p:cNvPr id="159801" name="Text Box 20"/>
              <p:cNvSpPr txBox="1">
                <a:spLocks noChangeArrowheads="1"/>
              </p:cNvSpPr>
              <p:nvPr/>
            </p:nvSpPr>
            <p:spPr bwMode="auto">
              <a:xfrm>
                <a:off x="4524" y="2842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C[1]</a:t>
                </a:r>
              </a:p>
            </p:txBody>
          </p:sp>
          <p:sp>
            <p:nvSpPr>
              <p:cNvPr id="159802" name="Line 21"/>
              <p:cNvSpPr>
                <a:spLocks noChangeShapeType="1"/>
              </p:cNvSpPr>
              <p:nvPr/>
            </p:nvSpPr>
            <p:spPr bwMode="auto">
              <a:xfrm>
                <a:off x="4525" y="2688"/>
                <a:ext cx="0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03" name="Line 22"/>
              <p:cNvSpPr>
                <a:spLocks noChangeShapeType="1"/>
              </p:cNvSpPr>
              <p:nvPr/>
            </p:nvSpPr>
            <p:spPr bwMode="auto">
              <a:xfrm>
                <a:off x="4704" y="1872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04" name="Line 23"/>
              <p:cNvSpPr>
                <a:spLocks noChangeShapeType="1"/>
              </p:cNvSpPr>
              <p:nvPr/>
            </p:nvSpPr>
            <p:spPr bwMode="auto">
              <a:xfrm>
                <a:off x="4320" y="1872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05" name="Text Box 24"/>
              <p:cNvSpPr txBox="1">
                <a:spLocks noChangeArrowheads="1"/>
              </p:cNvSpPr>
              <p:nvPr/>
            </p:nvSpPr>
            <p:spPr bwMode="auto">
              <a:xfrm>
                <a:off x="4452" y="3082"/>
                <a:ext cx="9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Write data port</a:t>
                </a:r>
              </a:p>
            </p:txBody>
          </p:sp>
          <p:sp>
            <p:nvSpPr>
              <p:cNvPr id="159806" name="Text Box 25"/>
              <p:cNvSpPr txBox="1">
                <a:spLocks noChangeArrowheads="1"/>
              </p:cNvSpPr>
              <p:nvPr/>
            </p:nvSpPr>
            <p:spPr bwMode="auto">
              <a:xfrm>
                <a:off x="4079" y="164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A[7]</a:t>
                </a:r>
              </a:p>
            </p:txBody>
          </p:sp>
          <p:sp>
            <p:nvSpPr>
              <p:cNvPr id="159807" name="Text Box 26"/>
              <p:cNvSpPr txBox="1">
                <a:spLocks noChangeArrowheads="1"/>
              </p:cNvSpPr>
              <p:nvPr/>
            </p:nvSpPr>
            <p:spPr bwMode="auto">
              <a:xfrm>
                <a:off x="4511" y="164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B[7]</a:t>
                </a:r>
              </a:p>
            </p:txBody>
          </p:sp>
          <p:sp>
            <p:nvSpPr>
              <p:cNvPr id="159808" name="Text Box 27"/>
              <p:cNvSpPr txBox="1">
                <a:spLocks noChangeArrowheads="1"/>
              </p:cNvSpPr>
              <p:nvPr/>
            </p:nvSpPr>
            <p:spPr bwMode="auto">
              <a:xfrm>
                <a:off x="3061" y="21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M[3]=0</a:t>
                </a:r>
              </a:p>
            </p:txBody>
          </p:sp>
          <p:sp>
            <p:nvSpPr>
              <p:cNvPr id="159809" name="Text Box 28"/>
              <p:cNvSpPr txBox="1">
                <a:spLocks noChangeArrowheads="1"/>
              </p:cNvSpPr>
              <p:nvPr/>
            </p:nvSpPr>
            <p:spPr bwMode="auto">
              <a:xfrm>
                <a:off x="3061" y="1978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M[4]=1</a:t>
                </a:r>
              </a:p>
            </p:txBody>
          </p:sp>
          <p:sp>
            <p:nvSpPr>
              <p:cNvPr id="159810" name="Text Box 29"/>
              <p:cNvSpPr txBox="1">
                <a:spLocks noChangeArrowheads="1"/>
              </p:cNvSpPr>
              <p:nvPr/>
            </p:nvSpPr>
            <p:spPr bwMode="auto">
              <a:xfrm>
                <a:off x="3061" y="178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M[5]=1</a:t>
                </a:r>
              </a:p>
            </p:txBody>
          </p:sp>
          <p:sp>
            <p:nvSpPr>
              <p:cNvPr id="159811" name="Text Box 30"/>
              <p:cNvSpPr txBox="1">
                <a:spLocks noChangeArrowheads="1"/>
              </p:cNvSpPr>
              <p:nvPr/>
            </p:nvSpPr>
            <p:spPr bwMode="auto">
              <a:xfrm>
                <a:off x="3061" y="159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M[6]=0</a:t>
                </a:r>
              </a:p>
            </p:txBody>
          </p:sp>
          <p:sp>
            <p:nvSpPr>
              <p:cNvPr id="159812" name="Text Box 31"/>
              <p:cNvSpPr txBox="1">
                <a:spLocks noChangeArrowheads="1"/>
              </p:cNvSpPr>
              <p:nvPr/>
            </p:nvSpPr>
            <p:spPr bwMode="auto">
              <a:xfrm>
                <a:off x="3061" y="236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M[2]=0</a:t>
                </a:r>
              </a:p>
            </p:txBody>
          </p:sp>
          <p:sp>
            <p:nvSpPr>
              <p:cNvPr id="159813" name="Text Box 32"/>
              <p:cNvSpPr txBox="1">
                <a:spLocks noChangeArrowheads="1"/>
              </p:cNvSpPr>
              <p:nvPr/>
            </p:nvSpPr>
            <p:spPr bwMode="auto">
              <a:xfrm>
                <a:off x="3061" y="255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M[1]=1</a:t>
                </a:r>
              </a:p>
            </p:txBody>
          </p:sp>
          <p:sp>
            <p:nvSpPr>
              <p:cNvPr id="159814" name="Text Box 33"/>
              <p:cNvSpPr txBox="1">
                <a:spLocks noChangeArrowheads="1"/>
              </p:cNvSpPr>
              <p:nvPr/>
            </p:nvSpPr>
            <p:spPr bwMode="auto">
              <a:xfrm>
                <a:off x="3061" y="274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M[0]=0</a:t>
                </a:r>
              </a:p>
            </p:txBody>
          </p:sp>
          <p:sp>
            <p:nvSpPr>
              <p:cNvPr id="159815" name="Text Box 34"/>
              <p:cNvSpPr txBox="1">
                <a:spLocks noChangeArrowheads="1"/>
              </p:cNvSpPr>
              <p:nvPr/>
            </p:nvSpPr>
            <p:spPr bwMode="auto">
              <a:xfrm>
                <a:off x="3061" y="140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M[7]=1</a:t>
                </a:r>
              </a:p>
            </p:txBody>
          </p:sp>
          <p:sp>
            <p:nvSpPr>
              <p:cNvPr id="159816" name="Line 35"/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816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17" name="Line 36"/>
              <p:cNvSpPr>
                <a:spLocks noChangeShapeType="1"/>
              </p:cNvSpPr>
              <p:nvPr/>
            </p:nvSpPr>
            <p:spPr bwMode="auto">
              <a:xfrm>
                <a:off x="3552" y="2064"/>
                <a:ext cx="672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18" name="Line 37"/>
              <p:cNvSpPr>
                <a:spLocks noChangeShapeType="1"/>
              </p:cNvSpPr>
              <p:nvPr/>
            </p:nvSpPr>
            <p:spPr bwMode="auto">
              <a:xfrm>
                <a:off x="3552" y="1872"/>
                <a:ext cx="576" cy="38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819" name="Line 38"/>
              <p:cNvSpPr>
                <a:spLocks noChangeShapeType="1"/>
              </p:cNvSpPr>
              <p:nvPr/>
            </p:nvSpPr>
            <p:spPr bwMode="auto">
              <a:xfrm>
                <a:off x="3600" y="1536"/>
                <a:ext cx="480" cy="19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9794" name="Rectangle 39"/>
            <p:cNvSpPr>
              <a:spLocks noChangeArrowheads="1"/>
            </p:cNvSpPr>
            <p:nvPr/>
          </p:nvSpPr>
          <p:spPr bwMode="auto">
            <a:xfrm>
              <a:off x="2688" y="686"/>
              <a:ext cx="2976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ko-KR" sz="2000" dirty="0">
                  <a:solidFill>
                    <a:srgbClr val="000000"/>
                  </a:solidFill>
                  <a:ea typeface="굴림" charset="0"/>
                  <a:cs typeface="굴림" charset="0"/>
                </a:rPr>
                <a:t>      Density-Time Implementation</a:t>
              </a:r>
            </a:p>
            <a:p>
              <a:pPr marL="685800" lvl="1" indent="-228600">
                <a:lnSpc>
                  <a:spcPct val="90000"/>
                </a:lnSpc>
                <a:spcBef>
                  <a:spcPct val="30000"/>
                </a:spcBef>
                <a:buSzPct val="100000"/>
                <a:buFontTx/>
                <a:buChar char="–"/>
              </a:pPr>
              <a:r>
                <a:rPr lang="en-US" altLang="ko-KR" dirty="0">
                  <a:solidFill>
                    <a:srgbClr val="000000"/>
                  </a:solidFill>
                  <a:ea typeface="굴림" charset="0"/>
                  <a:cs typeface="굴림" charset="0"/>
                </a:rPr>
                <a:t>scan mask vector and only execute elements with non-zero masks</a:t>
              </a:r>
            </a:p>
          </p:txBody>
        </p:sp>
      </p:grpSp>
      <p:grpSp>
        <p:nvGrpSpPr>
          <p:cNvPr id="159749" name="Group 40"/>
          <p:cNvGrpSpPr>
            <a:grpSpLocks/>
          </p:cNvGrpSpPr>
          <p:nvPr/>
        </p:nvGrpSpPr>
        <p:grpSpPr bwMode="auto">
          <a:xfrm>
            <a:off x="-381000" y="1089025"/>
            <a:ext cx="4953000" cy="4946650"/>
            <a:chOff x="-240" y="686"/>
            <a:chExt cx="3120" cy="3116"/>
          </a:xfrm>
        </p:grpSpPr>
        <p:grpSp>
          <p:nvGrpSpPr>
            <p:cNvPr id="159751" name="Group 41"/>
            <p:cNvGrpSpPr>
              <a:grpSpLocks/>
            </p:cNvGrpSpPr>
            <p:nvPr/>
          </p:nvGrpSpPr>
          <p:grpSpPr bwMode="auto">
            <a:xfrm>
              <a:off x="365" y="1402"/>
              <a:ext cx="1879" cy="2400"/>
              <a:chOff x="365" y="1402"/>
              <a:chExt cx="1879" cy="2400"/>
            </a:xfrm>
          </p:grpSpPr>
          <p:sp>
            <p:nvSpPr>
              <p:cNvPr id="159753" name="Freeform 42"/>
              <p:cNvSpPr>
                <a:spLocks/>
              </p:cNvSpPr>
              <p:nvPr/>
            </p:nvSpPr>
            <p:spPr bwMode="auto">
              <a:xfrm>
                <a:off x="1043" y="2544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59754" name="Group 43"/>
              <p:cNvGrpSpPr>
                <a:grpSpLocks/>
              </p:cNvGrpSpPr>
              <p:nvPr/>
            </p:nvGrpSpPr>
            <p:grpSpPr bwMode="auto">
              <a:xfrm>
                <a:off x="1043" y="3120"/>
                <a:ext cx="626" cy="48"/>
                <a:chOff x="1536" y="2256"/>
                <a:chExt cx="626" cy="48"/>
              </a:xfrm>
            </p:grpSpPr>
            <p:sp>
              <p:nvSpPr>
                <p:cNvPr id="159790" name="Rectangle 44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791" name="Freeform 45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792" name="Line 46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755" name="Group 47"/>
              <p:cNvGrpSpPr>
                <a:grpSpLocks/>
              </p:cNvGrpSpPr>
              <p:nvPr/>
            </p:nvGrpSpPr>
            <p:grpSpPr bwMode="auto">
              <a:xfrm>
                <a:off x="1043" y="2640"/>
                <a:ext cx="626" cy="48"/>
                <a:chOff x="1536" y="2256"/>
                <a:chExt cx="626" cy="48"/>
              </a:xfrm>
            </p:grpSpPr>
            <p:sp>
              <p:nvSpPr>
                <p:cNvPr id="159787" name="Rectangle 48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788" name="Freeform 49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789" name="Line 50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756" name="Group 51"/>
              <p:cNvGrpSpPr>
                <a:grpSpLocks/>
              </p:cNvGrpSpPr>
              <p:nvPr/>
            </p:nvGrpSpPr>
            <p:grpSpPr bwMode="auto">
              <a:xfrm>
                <a:off x="1043" y="2880"/>
                <a:ext cx="626" cy="48"/>
                <a:chOff x="1536" y="2256"/>
                <a:chExt cx="626" cy="48"/>
              </a:xfrm>
            </p:grpSpPr>
            <p:sp>
              <p:nvSpPr>
                <p:cNvPr id="159784" name="Rectangle 52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9785" name="Freeform 53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9786" name="Line 54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9757" name="Text Box 55"/>
              <p:cNvSpPr txBox="1">
                <a:spLocks noChangeArrowheads="1"/>
              </p:cNvSpPr>
              <p:nvPr/>
            </p:nvSpPr>
            <p:spPr bwMode="auto">
              <a:xfrm>
                <a:off x="1138" y="289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C[1]</a:t>
                </a:r>
              </a:p>
            </p:txBody>
          </p:sp>
          <p:sp>
            <p:nvSpPr>
              <p:cNvPr id="159758" name="Text Box 56"/>
              <p:cNvSpPr txBox="1">
                <a:spLocks noChangeArrowheads="1"/>
              </p:cNvSpPr>
              <p:nvPr/>
            </p:nvSpPr>
            <p:spPr bwMode="auto">
              <a:xfrm>
                <a:off x="1138" y="265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C[2]</a:t>
                </a:r>
              </a:p>
            </p:txBody>
          </p:sp>
          <p:sp>
            <p:nvSpPr>
              <p:cNvPr id="159759" name="Text Box 57"/>
              <p:cNvSpPr txBox="1">
                <a:spLocks noChangeArrowheads="1"/>
              </p:cNvSpPr>
              <p:nvPr/>
            </p:nvSpPr>
            <p:spPr bwMode="auto">
              <a:xfrm>
                <a:off x="1343" y="3370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C[0]</a:t>
                </a:r>
              </a:p>
            </p:txBody>
          </p:sp>
          <p:sp>
            <p:nvSpPr>
              <p:cNvPr id="159760" name="Line 58"/>
              <p:cNvSpPr>
                <a:spLocks noChangeShapeType="1"/>
              </p:cNvSpPr>
              <p:nvPr/>
            </p:nvSpPr>
            <p:spPr bwMode="auto">
              <a:xfrm>
                <a:off x="1344" y="3216"/>
                <a:ext cx="0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761" name="Line 59"/>
              <p:cNvSpPr>
                <a:spLocks noChangeShapeType="1"/>
              </p:cNvSpPr>
              <p:nvPr/>
            </p:nvSpPr>
            <p:spPr bwMode="auto">
              <a:xfrm>
                <a:off x="1523" y="240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762" name="Line 60"/>
              <p:cNvSpPr>
                <a:spLocks noChangeShapeType="1"/>
              </p:cNvSpPr>
              <p:nvPr/>
            </p:nvSpPr>
            <p:spPr bwMode="auto">
              <a:xfrm>
                <a:off x="1139" y="240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763" name="Text Box 61"/>
              <p:cNvSpPr txBox="1">
                <a:spLocks noChangeArrowheads="1"/>
              </p:cNvSpPr>
              <p:nvPr/>
            </p:nvSpPr>
            <p:spPr bwMode="auto">
              <a:xfrm>
                <a:off x="898" y="2170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A[3]</a:t>
                </a:r>
              </a:p>
            </p:txBody>
          </p:sp>
          <p:sp>
            <p:nvSpPr>
              <p:cNvPr id="159764" name="Text Box 62"/>
              <p:cNvSpPr txBox="1">
                <a:spLocks noChangeArrowheads="1"/>
              </p:cNvSpPr>
              <p:nvPr/>
            </p:nvSpPr>
            <p:spPr bwMode="auto">
              <a:xfrm>
                <a:off x="1330" y="2170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B[3]</a:t>
                </a:r>
              </a:p>
            </p:txBody>
          </p:sp>
          <p:sp>
            <p:nvSpPr>
              <p:cNvPr id="159765" name="Text Box 63"/>
              <p:cNvSpPr txBox="1">
                <a:spLocks noChangeArrowheads="1"/>
              </p:cNvSpPr>
              <p:nvPr/>
            </p:nvSpPr>
            <p:spPr bwMode="auto">
              <a:xfrm>
                <a:off x="898" y="1978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A[4]</a:t>
                </a:r>
              </a:p>
            </p:txBody>
          </p:sp>
          <p:sp>
            <p:nvSpPr>
              <p:cNvPr id="159766" name="Text Box 64"/>
              <p:cNvSpPr txBox="1">
                <a:spLocks noChangeArrowheads="1"/>
              </p:cNvSpPr>
              <p:nvPr/>
            </p:nvSpPr>
            <p:spPr bwMode="auto">
              <a:xfrm>
                <a:off x="1330" y="1978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B[4]</a:t>
                </a:r>
              </a:p>
            </p:txBody>
          </p:sp>
          <p:sp>
            <p:nvSpPr>
              <p:cNvPr id="159767" name="Text Box 65"/>
              <p:cNvSpPr txBox="1">
                <a:spLocks noChangeArrowheads="1"/>
              </p:cNvSpPr>
              <p:nvPr/>
            </p:nvSpPr>
            <p:spPr bwMode="auto">
              <a:xfrm>
                <a:off x="898" y="1786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A[5]</a:t>
                </a:r>
              </a:p>
            </p:txBody>
          </p:sp>
          <p:sp>
            <p:nvSpPr>
              <p:cNvPr id="159768" name="Text Box 66"/>
              <p:cNvSpPr txBox="1">
                <a:spLocks noChangeArrowheads="1"/>
              </p:cNvSpPr>
              <p:nvPr/>
            </p:nvSpPr>
            <p:spPr bwMode="auto">
              <a:xfrm>
                <a:off x="1330" y="1786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B[5]</a:t>
                </a:r>
              </a:p>
            </p:txBody>
          </p:sp>
          <p:sp>
            <p:nvSpPr>
              <p:cNvPr id="159769" name="Text Box 67"/>
              <p:cNvSpPr txBox="1">
                <a:spLocks noChangeArrowheads="1"/>
              </p:cNvSpPr>
              <p:nvPr/>
            </p:nvSpPr>
            <p:spPr bwMode="auto">
              <a:xfrm>
                <a:off x="898" y="1594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A[6]</a:t>
                </a:r>
              </a:p>
            </p:txBody>
          </p:sp>
          <p:sp>
            <p:nvSpPr>
              <p:cNvPr id="159770" name="Text Box 68"/>
              <p:cNvSpPr txBox="1">
                <a:spLocks noChangeArrowheads="1"/>
              </p:cNvSpPr>
              <p:nvPr/>
            </p:nvSpPr>
            <p:spPr bwMode="auto">
              <a:xfrm>
                <a:off x="1330" y="1594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B[6]</a:t>
                </a:r>
              </a:p>
            </p:txBody>
          </p:sp>
          <p:sp>
            <p:nvSpPr>
              <p:cNvPr id="159771" name="Text Box 69"/>
              <p:cNvSpPr txBox="1">
                <a:spLocks noChangeArrowheads="1"/>
              </p:cNvSpPr>
              <p:nvPr/>
            </p:nvSpPr>
            <p:spPr bwMode="auto">
              <a:xfrm>
                <a:off x="373" y="21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M[3]=0</a:t>
                </a:r>
              </a:p>
            </p:txBody>
          </p:sp>
          <p:sp>
            <p:nvSpPr>
              <p:cNvPr id="159772" name="Text Box 70"/>
              <p:cNvSpPr txBox="1">
                <a:spLocks noChangeArrowheads="1"/>
              </p:cNvSpPr>
              <p:nvPr/>
            </p:nvSpPr>
            <p:spPr bwMode="auto">
              <a:xfrm>
                <a:off x="373" y="1978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M[4]=1</a:t>
                </a:r>
              </a:p>
            </p:txBody>
          </p:sp>
          <p:sp>
            <p:nvSpPr>
              <p:cNvPr id="159773" name="Text Box 71"/>
              <p:cNvSpPr txBox="1">
                <a:spLocks noChangeArrowheads="1"/>
              </p:cNvSpPr>
              <p:nvPr/>
            </p:nvSpPr>
            <p:spPr bwMode="auto">
              <a:xfrm>
                <a:off x="373" y="1786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M[5]=1</a:t>
                </a:r>
              </a:p>
            </p:txBody>
          </p:sp>
          <p:sp>
            <p:nvSpPr>
              <p:cNvPr id="159774" name="Text Box 72"/>
              <p:cNvSpPr txBox="1">
                <a:spLocks noChangeArrowheads="1"/>
              </p:cNvSpPr>
              <p:nvPr/>
            </p:nvSpPr>
            <p:spPr bwMode="auto">
              <a:xfrm>
                <a:off x="373" y="1594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M[6]=0</a:t>
                </a:r>
              </a:p>
            </p:txBody>
          </p:sp>
          <p:sp>
            <p:nvSpPr>
              <p:cNvPr id="159775" name="Text Box 73"/>
              <p:cNvSpPr txBox="1">
                <a:spLocks noChangeArrowheads="1"/>
              </p:cNvSpPr>
              <p:nvPr/>
            </p:nvSpPr>
            <p:spPr bwMode="auto">
              <a:xfrm>
                <a:off x="373" y="265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M[2]=0</a:t>
                </a:r>
              </a:p>
            </p:txBody>
          </p:sp>
          <p:sp>
            <p:nvSpPr>
              <p:cNvPr id="159776" name="Text Box 74"/>
              <p:cNvSpPr txBox="1">
                <a:spLocks noChangeArrowheads="1"/>
              </p:cNvSpPr>
              <p:nvPr/>
            </p:nvSpPr>
            <p:spPr bwMode="auto">
              <a:xfrm>
                <a:off x="373" y="289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M[1]=1</a:t>
                </a:r>
              </a:p>
            </p:txBody>
          </p:sp>
          <p:sp>
            <p:nvSpPr>
              <p:cNvPr id="159777" name="Text Box 75"/>
              <p:cNvSpPr txBox="1">
                <a:spLocks noChangeArrowheads="1"/>
              </p:cNvSpPr>
              <p:nvPr/>
            </p:nvSpPr>
            <p:spPr bwMode="auto">
              <a:xfrm>
                <a:off x="373" y="3370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M[0]=0</a:t>
                </a:r>
              </a:p>
            </p:txBody>
          </p:sp>
          <p:sp>
            <p:nvSpPr>
              <p:cNvPr id="159778" name="Freeform 76"/>
              <p:cNvSpPr>
                <a:spLocks/>
              </p:cNvSpPr>
              <p:nvPr/>
            </p:nvSpPr>
            <p:spPr bwMode="auto">
              <a:xfrm>
                <a:off x="912" y="3456"/>
                <a:ext cx="96" cy="192"/>
              </a:xfrm>
              <a:custGeom>
                <a:avLst/>
                <a:gdLst>
                  <a:gd name="T0" fmla="*/ 0 w 240"/>
                  <a:gd name="T1" fmla="*/ 0 h 192"/>
                  <a:gd name="T2" fmla="*/ 0 w 240"/>
                  <a:gd name="T3" fmla="*/ 0 h 192"/>
                  <a:gd name="T4" fmla="*/ 0 w 240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192"/>
                  <a:gd name="T11" fmla="*/ 240 w 240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192">
                    <a:moveTo>
                      <a:pt x="0" y="0"/>
                    </a:moveTo>
                    <a:lnTo>
                      <a:pt x="240" y="0"/>
                    </a:lnTo>
                    <a:lnTo>
                      <a:pt x="240" y="192"/>
                    </a:lnTo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779" name="Text Box 77"/>
              <p:cNvSpPr txBox="1">
                <a:spLocks noChangeArrowheads="1"/>
              </p:cNvSpPr>
              <p:nvPr/>
            </p:nvSpPr>
            <p:spPr bwMode="auto">
              <a:xfrm>
                <a:off x="1271" y="3610"/>
                <a:ext cx="9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Write data port</a:t>
                </a:r>
              </a:p>
            </p:txBody>
          </p:sp>
          <p:sp>
            <p:nvSpPr>
              <p:cNvPr id="159780" name="Text Box 78"/>
              <p:cNvSpPr txBox="1">
                <a:spLocks noChangeArrowheads="1"/>
              </p:cNvSpPr>
              <p:nvPr/>
            </p:nvSpPr>
            <p:spPr bwMode="auto">
              <a:xfrm>
                <a:off x="365" y="3610"/>
                <a:ext cx="8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 i="1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Write Enable</a:t>
                </a:r>
              </a:p>
            </p:txBody>
          </p:sp>
          <p:sp>
            <p:nvSpPr>
              <p:cNvPr id="159781" name="Text Box 79"/>
              <p:cNvSpPr txBox="1">
                <a:spLocks noChangeArrowheads="1"/>
              </p:cNvSpPr>
              <p:nvPr/>
            </p:nvSpPr>
            <p:spPr bwMode="auto">
              <a:xfrm>
                <a:off x="898" y="140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A[7]</a:t>
                </a:r>
              </a:p>
            </p:txBody>
          </p:sp>
          <p:sp>
            <p:nvSpPr>
              <p:cNvPr id="159782" name="Text Box 80"/>
              <p:cNvSpPr txBox="1">
                <a:spLocks noChangeArrowheads="1"/>
              </p:cNvSpPr>
              <p:nvPr/>
            </p:nvSpPr>
            <p:spPr bwMode="auto">
              <a:xfrm>
                <a:off x="1330" y="140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B[7]</a:t>
                </a:r>
              </a:p>
            </p:txBody>
          </p:sp>
          <p:sp>
            <p:nvSpPr>
              <p:cNvPr id="159783" name="Text Box 81"/>
              <p:cNvSpPr txBox="1">
                <a:spLocks noChangeArrowheads="1"/>
              </p:cNvSpPr>
              <p:nvPr/>
            </p:nvSpPr>
            <p:spPr bwMode="auto">
              <a:xfrm>
                <a:off x="373" y="1402"/>
                <a:ext cx="54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M[7]=1</a:t>
                </a:r>
              </a:p>
            </p:txBody>
          </p:sp>
        </p:grpSp>
        <p:sp>
          <p:nvSpPr>
            <p:cNvPr id="159752" name="Rectangle 82"/>
            <p:cNvSpPr>
              <a:spLocks noChangeArrowheads="1"/>
            </p:cNvSpPr>
            <p:nvPr/>
          </p:nvSpPr>
          <p:spPr bwMode="auto">
            <a:xfrm>
              <a:off x="-240" y="686"/>
              <a:ext cx="3120" cy="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ct val="30000"/>
                </a:spcBef>
                <a:buSzPct val="100000"/>
              </a:pPr>
              <a:r>
                <a:rPr lang="en-US" altLang="ko-KR" sz="2000" dirty="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     Simple Implementation</a:t>
              </a:r>
            </a:p>
            <a:p>
              <a:pPr marL="685800" lvl="1" indent="-228600">
                <a:lnSpc>
                  <a:spcPct val="90000"/>
                </a:lnSpc>
                <a:spcBef>
                  <a:spcPct val="30000"/>
                </a:spcBef>
                <a:buSzPct val="100000"/>
                <a:buFontTx/>
                <a:buChar char="–"/>
              </a:pP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execute all N operations, turn off result </a:t>
              </a:r>
              <a:r>
                <a:rPr lang="en-US" altLang="ko-KR" dirty="0" err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writeback</a:t>
              </a:r>
              <a:r>
                <a:rPr lang="en-US" altLang="ko-KR" dirty="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 according to mask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Some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Stride and banking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As long as they are </a:t>
            </a:r>
            <a:r>
              <a:rPr lang="en-US" i="1" dirty="0">
                <a:latin typeface="Tahoma" charset="0"/>
                <a:ea typeface="ＭＳ Ｐゴシック" charset="0"/>
              </a:rPr>
              <a:t>relatively prime </a:t>
            </a:r>
            <a:r>
              <a:rPr lang="en-US" dirty="0">
                <a:latin typeface="Tahoma" charset="0"/>
                <a:ea typeface="ＭＳ Ｐゴシック" charset="0"/>
              </a:rPr>
              <a:t>to each other and there are enough banks to cover bank access latency, consecutive accesses proceed in parallel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Storage of a matrix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Row major</a:t>
            </a:r>
            <a:r>
              <a:rPr lang="en-US" dirty="0">
                <a:latin typeface="Tahoma" charset="0"/>
                <a:ea typeface="ＭＳ Ｐゴシック" charset="0"/>
              </a:rPr>
              <a:t>: Consecutive elements in a row are laid out consecutively in memory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Column major</a:t>
            </a:r>
            <a:r>
              <a:rPr lang="en-US" dirty="0">
                <a:latin typeface="Tahoma" charset="0"/>
                <a:ea typeface="ＭＳ Ｐゴシック" charset="0"/>
              </a:rPr>
              <a:t>: Consecutive elements in a column are laid out consecutively in memory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You need to change the stride when accessing a row versus column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Array vs. Vector Processors, Revisited</a:t>
            </a:r>
          </a:p>
        </p:txBody>
      </p:sp>
      <p:sp>
        <p:nvSpPr>
          <p:cNvPr id="162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Array vs. vector processor distinction is a “purist’s” distinction</a:t>
            </a:r>
          </a:p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Most “modern” SIMD processors are a combination of both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They exploit data parallelism in both time and space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Garamond" charset="0"/>
              </a:rPr>
              <a:t>Remember: Array vs. Vector Processors</a:t>
            </a:r>
          </a:p>
        </p:txBody>
      </p:sp>
      <p:sp>
        <p:nvSpPr>
          <p:cNvPr id="163843" name="TextBox 81"/>
          <p:cNvSpPr txBox="1">
            <a:spLocks noChangeArrowheads="1"/>
          </p:cNvSpPr>
          <p:nvPr/>
        </p:nvSpPr>
        <p:spPr bwMode="auto">
          <a:xfrm>
            <a:off x="3360738" y="121920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ARRAY PROCESSOR</a:t>
            </a:r>
          </a:p>
        </p:txBody>
      </p:sp>
      <p:sp>
        <p:nvSpPr>
          <p:cNvPr id="163844" name="TextBox 82"/>
          <p:cNvSpPr txBox="1">
            <a:spLocks noChangeArrowheads="1"/>
          </p:cNvSpPr>
          <p:nvPr/>
        </p:nvSpPr>
        <p:spPr bwMode="auto">
          <a:xfrm>
            <a:off x="6376988" y="1219200"/>
            <a:ext cx="2681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VECTOR PROCESSOR</a:t>
            </a:r>
          </a:p>
        </p:txBody>
      </p:sp>
      <p:sp>
        <p:nvSpPr>
          <p:cNvPr id="163845" name="TextBox 83"/>
          <p:cNvSpPr txBox="1">
            <a:spLocks noChangeArrowheads="1"/>
          </p:cNvSpPr>
          <p:nvPr/>
        </p:nvSpPr>
        <p:spPr bwMode="auto">
          <a:xfrm>
            <a:off x="173038" y="2903538"/>
            <a:ext cx="2116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   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</a:t>
            </a:r>
            <a:r>
              <a:rPr lang="en-US" sz="1800">
                <a:solidFill>
                  <a:srgbClr val="000000"/>
                </a:solidFill>
              </a:rPr>
              <a:t> A[3:0]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ADD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</a:t>
            </a:r>
            <a:r>
              <a:rPr lang="en-US" sz="1800">
                <a:solidFill>
                  <a:srgbClr val="000000"/>
                </a:solidFill>
              </a:rPr>
              <a:t> VR, 1 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MUL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 VR</a:t>
            </a:r>
            <a:r>
              <a:rPr lang="en-US" sz="1800">
                <a:solidFill>
                  <a:srgbClr val="000000"/>
                </a:solidFill>
              </a:rPr>
              <a:t>, 2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     A[3:0]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 VR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63846" name="TextBox 84"/>
          <p:cNvSpPr txBox="1">
            <a:spLocks noChangeArrowheads="1"/>
          </p:cNvSpPr>
          <p:nvPr/>
        </p:nvSpPr>
        <p:spPr bwMode="auto">
          <a:xfrm>
            <a:off x="173038" y="2436813"/>
            <a:ext cx="2055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Instruction Stream</a:t>
            </a:r>
          </a:p>
        </p:txBody>
      </p:sp>
      <p:cxnSp>
        <p:nvCxnSpPr>
          <p:cNvPr id="163847" name="Straight Arrow Connector 86"/>
          <p:cNvCxnSpPr>
            <a:cxnSpLocks noChangeShapeType="1"/>
          </p:cNvCxnSpPr>
          <p:nvPr/>
        </p:nvCxnSpPr>
        <p:spPr bwMode="auto">
          <a:xfrm rot="5400000">
            <a:off x="1815306" y="3990182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848" name="TextBox 87"/>
          <p:cNvSpPr txBox="1">
            <a:spLocks noChangeArrowheads="1"/>
          </p:cNvSpPr>
          <p:nvPr/>
        </p:nvSpPr>
        <p:spPr bwMode="auto">
          <a:xfrm>
            <a:off x="2557463" y="5078413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163849" name="TextBox 88"/>
          <p:cNvSpPr txBox="1">
            <a:spLocks noChangeArrowheads="1"/>
          </p:cNvSpPr>
          <p:nvPr/>
        </p:nvSpPr>
        <p:spPr bwMode="auto">
          <a:xfrm>
            <a:off x="3267075" y="29225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163850" name="TextBox 89"/>
          <p:cNvSpPr txBox="1">
            <a:spLocks noChangeArrowheads="1"/>
          </p:cNvSpPr>
          <p:nvPr/>
        </p:nvSpPr>
        <p:spPr bwMode="auto">
          <a:xfrm>
            <a:off x="3906838" y="2922588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163851" name="TextBox 90"/>
          <p:cNvSpPr txBox="1">
            <a:spLocks noChangeArrowheads="1"/>
          </p:cNvSpPr>
          <p:nvPr/>
        </p:nvSpPr>
        <p:spPr bwMode="auto">
          <a:xfrm>
            <a:off x="4541838" y="2921000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163852" name="TextBox 91"/>
          <p:cNvSpPr txBox="1">
            <a:spLocks noChangeArrowheads="1"/>
          </p:cNvSpPr>
          <p:nvPr/>
        </p:nvSpPr>
        <p:spPr bwMode="auto">
          <a:xfrm>
            <a:off x="5233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163853" name="TextBox 92"/>
          <p:cNvSpPr txBox="1">
            <a:spLocks noChangeArrowheads="1"/>
          </p:cNvSpPr>
          <p:nvPr/>
        </p:nvSpPr>
        <p:spPr bwMode="auto">
          <a:xfrm>
            <a:off x="3263900" y="3286125"/>
            <a:ext cx="63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163854" name="TextBox 93"/>
          <p:cNvSpPr txBox="1">
            <a:spLocks noChangeArrowheads="1"/>
          </p:cNvSpPr>
          <p:nvPr/>
        </p:nvSpPr>
        <p:spPr bwMode="auto">
          <a:xfrm>
            <a:off x="3903663" y="3286125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163855" name="TextBox 94"/>
          <p:cNvSpPr txBox="1">
            <a:spLocks noChangeArrowheads="1"/>
          </p:cNvSpPr>
          <p:nvPr/>
        </p:nvSpPr>
        <p:spPr bwMode="auto">
          <a:xfrm>
            <a:off x="4538663" y="3284538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163856" name="TextBox 95"/>
          <p:cNvSpPr txBox="1">
            <a:spLocks noChangeArrowheads="1"/>
          </p:cNvSpPr>
          <p:nvPr/>
        </p:nvSpPr>
        <p:spPr bwMode="auto">
          <a:xfrm>
            <a:off x="5230813" y="32877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163857" name="TextBox 96"/>
          <p:cNvSpPr txBox="1">
            <a:spLocks noChangeArrowheads="1"/>
          </p:cNvSpPr>
          <p:nvPr/>
        </p:nvSpPr>
        <p:spPr bwMode="auto">
          <a:xfrm>
            <a:off x="3263900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163858" name="TextBox 97"/>
          <p:cNvSpPr txBox="1">
            <a:spLocks noChangeArrowheads="1"/>
          </p:cNvSpPr>
          <p:nvPr/>
        </p:nvSpPr>
        <p:spPr bwMode="auto">
          <a:xfrm>
            <a:off x="3903663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163859" name="TextBox 98"/>
          <p:cNvSpPr txBox="1">
            <a:spLocks noChangeArrowheads="1"/>
          </p:cNvSpPr>
          <p:nvPr/>
        </p:nvSpPr>
        <p:spPr bwMode="auto">
          <a:xfrm>
            <a:off x="4538663" y="36512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163860" name="TextBox 99"/>
          <p:cNvSpPr txBox="1">
            <a:spLocks noChangeArrowheads="1"/>
          </p:cNvSpPr>
          <p:nvPr/>
        </p:nvSpPr>
        <p:spPr bwMode="auto">
          <a:xfrm>
            <a:off x="5230813" y="3656013"/>
            <a:ext cx="67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163861" name="TextBox 100"/>
          <p:cNvSpPr txBox="1">
            <a:spLocks noChangeArrowheads="1"/>
          </p:cNvSpPr>
          <p:nvPr/>
        </p:nvSpPr>
        <p:spPr bwMode="auto">
          <a:xfrm>
            <a:off x="3259138" y="40259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163862" name="TextBox 101"/>
          <p:cNvSpPr txBox="1">
            <a:spLocks noChangeArrowheads="1"/>
          </p:cNvSpPr>
          <p:nvPr/>
        </p:nvSpPr>
        <p:spPr bwMode="auto">
          <a:xfrm>
            <a:off x="3898900" y="40259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163863" name="TextBox 102"/>
          <p:cNvSpPr txBox="1">
            <a:spLocks noChangeArrowheads="1"/>
          </p:cNvSpPr>
          <p:nvPr/>
        </p:nvSpPr>
        <p:spPr bwMode="auto">
          <a:xfrm>
            <a:off x="4532313" y="402431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163864" name="TextBox 103"/>
          <p:cNvSpPr txBox="1">
            <a:spLocks noChangeArrowheads="1"/>
          </p:cNvSpPr>
          <p:nvPr/>
        </p:nvSpPr>
        <p:spPr bwMode="auto">
          <a:xfrm>
            <a:off x="5226050" y="40274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ST3</a:t>
            </a:r>
          </a:p>
        </p:txBody>
      </p:sp>
      <p:sp>
        <p:nvSpPr>
          <p:cNvPr id="163865" name="TextBox 104"/>
          <p:cNvSpPr txBox="1">
            <a:spLocks noChangeArrowheads="1"/>
          </p:cNvSpPr>
          <p:nvPr/>
        </p:nvSpPr>
        <p:spPr bwMode="auto">
          <a:xfrm>
            <a:off x="6376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163866" name="TextBox 105"/>
          <p:cNvSpPr txBox="1">
            <a:spLocks noChangeArrowheads="1"/>
          </p:cNvSpPr>
          <p:nvPr/>
        </p:nvSpPr>
        <p:spPr bwMode="auto">
          <a:xfrm>
            <a:off x="6378575" y="33020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163867" name="TextBox 106"/>
          <p:cNvSpPr txBox="1">
            <a:spLocks noChangeArrowheads="1"/>
          </p:cNvSpPr>
          <p:nvPr/>
        </p:nvSpPr>
        <p:spPr bwMode="auto">
          <a:xfrm>
            <a:off x="7018338" y="3302000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163868" name="TextBox 107"/>
          <p:cNvSpPr txBox="1">
            <a:spLocks noChangeArrowheads="1"/>
          </p:cNvSpPr>
          <p:nvPr/>
        </p:nvSpPr>
        <p:spPr bwMode="auto">
          <a:xfrm>
            <a:off x="6369050" y="3671888"/>
            <a:ext cx="60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163869" name="TextBox 108"/>
          <p:cNvSpPr txBox="1">
            <a:spLocks noChangeArrowheads="1"/>
          </p:cNvSpPr>
          <p:nvPr/>
        </p:nvSpPr>
        <p:spPr bwMode="auto">
          <a:xfrm>
            <a:off x="7007225" y="3671888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163870" name="TextBox 109"/>
          <p:cNvSpPr txBox="1">
            <a:spLocks noChangeArrowheads="1"/>
          </p:cNvSpPr>
          <p:nvPr/>
        </p:nvSpPr>
        <p:spPr bwMode="auto">
          <a:xfrm>
            <a:off x="7642225" y="3670300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163871" name="TextBox 110"/>
          <p:cNvSpPr txBox="1">
            <a:spLocks noChangeArrowheads="1"/>
          </p:cNvSpPr>
          <p:nvPr/>
        </p:nvSpPr>
        <p:spPr bwMode="auto">
          <a:xfrm>
            <a:off x="6367463" y="4030663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163872" name="TextBox 111"/>
          <p:cNvSpPr txBox="1">
            <a:spLocks noChangeArrowheads="1"/>
          </p:cNvSpPr>
          <p:nvPr/>
        </p:nvSpPr>
        <p:spPr bwMode="auto">
          <a:xfrm>
            <a:off x="7007225" y="4030663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163873" name="TextBox 112"/>
          <p:cNvSpPr txBox="1">
            <a:spLocks noChangeArrowheads="1"/>
          </p:cNvSpPr>
          <p:nvPr/>
        </p:nvSpPr>
        <p:spPr bwMode="auto">
          <a:xfrm>
            <a:off x="7642225" y="4029075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163874" name="TextBox 113"/>
          <p:cNvSpPr txBox="1">
            <a:spLocks noChangeArrowheads="1"/>
          </p:cNvSpPr>
          <p:nvPr/>
        </p:nvSpPr>
        <p:spPr bwMode="auto">
          <a:xfrm>
            <a:off x="8302625" y="402431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163875" name="TextBox 114"/>
          <p:cNvSpPr txBox="1">
            <a:spLocks noChangeArrowheads="1"/>
          </p:cNvSpPr>
          <p:nvPr/>
        </p:nvSpPr>
        <p:spPr bwMode="auto">
          <a:xfrm>
            <a:off x="6989763" y="44053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163876" name="TextBox 115"/>
          <p:cNvSpPr txBox="1">
            <a:spLocks noChangeArrowheads="1"/>
          </p:cNvSpPr>
          <p:nvPr/>
        </p:nvSpPr>
        <p:spPr bwMode="auto">
          <a:xfrm>
            <a:off x="7623175" y="44037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163877" name="TextBox 116"/>
          <p:cNvSpPr txBox="1">
            <a:spLocks noChangeArrowheads="1"/>
          </p:cNvSpPr>
          <p:nvPr/>
        </p:nvSpPr>
        <p:spPr bwMode="auto">
          <a:xfrm>
            <a:off x="8285163" y="439896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163878" name="TextBox 117"/>
          <p:cNvSpPr txBox="1">
            <a:spLocks noChangeArrowheads="1"/>
          </p:cNvSpPr>
          <p:nvPr/>
        </p:nvSpPr>
        <p:spPr bwMode="auto">
          <a:xfrm>
            <a:off x="7615238" y="47688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163879" name="TextBox 118"/>
          <p:cNvSpPr txBox="1">
            <a:spLocks noChangeArrowheads="1"/>
          </p:cNvSpPr>
          <p:nvPr/>
        </p:nvSpPr>
        <p:spPr bwMode="auto">
          <a:xfrm>
            <a:off x="8275638" y="4765675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163880" name="TextBox 119"/>
          <p:cNvSpPr txBox="1">
            <a:spLocks noChangeArrowheads="1"/>
          </p:cNvSpPr>
          <p:nvPr/>
        </p:nvSpPr>
        <p:spPr bwMode="auto">
          <a:xfrm>
            <a:off x="8269288" y="51054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ST3</a:t>
            </a:r>
          </a:p>
        </p:txBody>
      </p:sp>
      <p:cxnSp>
        <p:nvCxnSpPr>
          <p:cNvPr id="163881" name="Straight Arrow Connector 121"/>
          <p:cNvCxnSpPr>
            <a:cxnSpLocks noChangeShapeType="1"/>
          </p:cNvCxnSpPr>
          <p:nvPr/>
        </p:nvCxnSpPr>
        <p:spPr bwMode="auto">
          <a:xfrm>
            <a:off x="4857750" y="5903913"/>
            <a:ext cx="8905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882" name="TextBox 123"/>
          <p:cNvSpPr txBox="1">
            <a:spLocks noChangeArrowheads="1"/>
          </p:cNvSpPr>
          <p:nvPr/>
        </p:nvSpPr>
        <p:spPr bwMode="auto">
          <a:xfrm>
            <a:off x="4119563" y="5719763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163883" name="Straight Arrow Connector 124"/>
          <p:cNvCxnSpPr>
            <a:cxnSpLocks noChangeShapeType="1"/>
          </p:cNvCxnSpPr>
          <p:nvPr/>
        </p:nvCxnSpPr>
        <p:spPr bwMode="auto">
          <a:xfrm rot="10800000">
            <a:off x="3267075" y="5902325"/>
            <a:ext cx="9477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3884" name="Straight Arrow Connector 127"/>
          <p:cNvCxnSpPr>
            <a:cxnSpLocks noChangeShapeType="1"/>
          </p:cNvCxnSpPr>
          <p:nvPr/>
        </p:nvCxnSpPr>
        <p:spPr bwMode="auto">
          <a:xfrm>
            <a:off x="8001000" y="5900738"/>
            <a:ext cx="89217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885" name="TextBox 128"/>
          <p:cNvSpPr txBox="1">
            <a:spLocks noChangeArrowheads="1"/>
          </p:cNvSpPr>
          <p:nvPr/>
        </p:nvSpPr>
        <p:spPr bwMode="auto">
          <a:xfrm>
            <a:off x="7262813" y="5716588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163886" name="Straight Arrow Connector 129"/>
          <p:cNvCxnSpPr>
            <a:cxnSpLocks noChangeShapeType="1"/>
          </p:cNvCxnSpPr>
          <p:nvPr/>
        </p:nvCxnSpPr>
        <p:spPr bwMode="auto">
          <a:xfrm rot="10800000">
            <a:off x="6411913" y="5899150"/>
            <a:ext cx="94615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3887" name="Rounded Rectangle 130"/>
          <p:cNvSpPr>
            <a:spLocks noChangeArrowheads="1"/>
          </p:cNvSpPr>
          <p:nvPr/>
        </p:nvSpPr>
        <p:spPr bwMode="auto">
          <a:xfrm>
            <a:off x="3330575" y="2903538"/>
            <a:ext cx="2435225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888" name="Rounded Rectangle 131"/>
          <p:cNvSpPr>
            <a:spLocks noChangeArrowheads="1"/>
          </p:cNvSpPr>
          <p:nvPr/>
        </p:nvSpPr>
        <p:spPr bwMode="auto">
          <a:xfrm>
            <a:off x="6426200" y="4030663"/>
            <a:ext cx="2436813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889" name="Rounded Rectangle 132"/>
          <p:cNvSpPr>
            <a:spLocks noChangeArrowheads="1"/>
          </p:cNvSpPr>
          <p:nvPr/>
        </p:nvSpPr>
        <p:spPr bwMode="auto">
          <a:xfrm>
            <a:off x="3863975" y="2805113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890" name="Rounded Rectangle 133"/>
          <p:cNvSpPr>
            <a:spLocks noChangeArrowheads="1"/>
          </p:cNvSpPr>
          <p:nvPr/>
        </p:nvSpPr>
        <p:spPr bwMode="auto">
          <a:xfrm>
            <a:off x="6972300" y="3235325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3891" name="TextBox 134"/>
          <p:cNvSpPr txBox="1">
            <a:spLocks noChangeArrowheads="1"/>
          </p:cNvSpPr>
          <p:nvPr/>
        </p:nvSpPr>
        <p:spPr bwMode="auto">
          <a:xfrm>
            <a:off x="3609975" y="2451100"/>
            <a:ext cx="227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Same op @ same time</a:t>
            </a:r>
          </a:p>
        </p:txBody>
      </p:sp>
      <p:sp>
        <p:nvSpPr>
          <p:cNvPr id="163892" name="TextBox 135"/>
          <p:cNvSpPr txBox="1">
            <a:spLocks noChangeArrowheads="1"/>
          </p:cNvSpPr>
          <p:nvPr/>
        </p:nvSpPr>
        <p:spPr bwMode="auto">
          <a:xfrm>
            <a:off x="3575050" y="4503738"/>
            <a:ext cx="2774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Different ops @ same space</a:t>
            </a:r>
          </a:p>
        </p:txBody>
      </p:sp>
      <p:sp>
        <p:nvSpPr>
          <p:cNvPr id="163893" name="TextBox 136"/>
          <p:cNvSpPr txBox="1">
            <a:spLocks noChangeArrowheads="1"/>
          </p:cNvSpPr>
          <p:nvPr/>
        </p:nvSpPr>
        <p:spPr bwMode="auto">
          <a:xfrm>
            <a:off x="7018338" y="2773363"/>
            <a:ext cx="2055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Different ops @ time</a:t>
            </a:r>
          </a:p>
        </p:txBody>
      </p:sp>
      <p:sp>
        <p:nvSpPr>
          <p:cNvPr id="163894" name="TextBox 137"/>
          <p:cNvSpPr txBox="1">
            <a:spLocks noChangeArrowheads="1"/>
          </p:cNvSpPr>
          <p:nvPr/>
        </p:nvSpPr>
        <p:spPr bwMode="auto">
          <a:xfrm>
            <a:off x="6129338" y="5110163"/>
            <a:ext cx="1876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Same op @ space</a:t>
            </a:r>
          </a:p>
        </p:txBody>
      </p:sp>
      <p:pic>
        <p:nvPicPr>
          <p:cNvPr id="163895" name="Picture 1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590675"/>
            <a:ext cx="58070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Instruction Execution</a:t>
            </a:r>
          </a:p>
        </p:txBody>
      </p:sp>
      <p:sp>
        <p:nvSpPr>
          <p:cNvPr id="164866" name="Content Placeholder 2"/>
          <p:cNvSpPr>
            <a:spLocks noGrp="1"/>
          </p:cNvSpPr>
          <p:nvPr>
            <p:ph idx="1"/>
          </p:nvPr>
        </p:nvSpPr>
        <p:spPr>
          <a:xfrm>
            <a:off x="457200" y="1928812"/>
            <a:ext cx="8229600" cy="4373563"/>
          </a:xfrm>
        </p:spPr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64868" name="Text Box 3"/>
          <p:cNvSpPr txBox="1">
            <a:spLocks noChangeArrowheads="1"/>
          </p:cNvSpPr>
          <p:nvPr/>
        </p:nvSpPr>
        <p:spPr bwMode="auto">
          <a:xfrm>
            <a:off x="2971800" y="1295400"/>
            <a:ext cx="156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 dirty="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ADDV C,A,B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3738" y="1660525"/>
            <a:ext cx="2741612" cy="4816475"/>
            <a:chOff x="480" y="816"/>
            <a:chExt cx="1727" cy="3034"/>
          </a:xfrm>
        </p:grpSpPr>
        <p:grpSp>
          <p:nvGrpSpPr>
            <p:cNvPr id="164986" name="Group 5"/>
            <p:cNvGrpSpPr>
              <a:grpSpLocks/>
            </p:cNvGrpSpPr>
            <p:nvPr/>
          </p:nvGrpSpPr>
          <p:grpSpPr bwMode="auto">
            <a:xfrm>
              <a:off x="658" y="1882"/>
              <a:ext cx="798" cy="1968"/>
              <a:chOff x="815" y="1402"/>
              <a:chExt cx="798" cy="1968"/>
            </a:xfrm>
          </p:grpSpPr>
          <p:sp>
            <p:nvSpPr>
              <p:cNvPr id="164989" name="Freeform 6"/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4990" name="Group 10"/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165013" name="Rectangle 8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014" name="Freeform 9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5015" name="Line 10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91" name="Group 11"/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165010" name="Rectangle 12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011" name="Freeform 13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5012" name="Line 14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92" name="Group 15"/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165007" name="Rectangle 16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008" name="Freeform 17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5009" name="Line 18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993" name="Text Box 19"/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C[1]</a:t>
                </a:r>
              </a:p>
            </p:txBody>
          </p:sp>
          <p:sp>
            <p:nvSpPr>
              <p:cNvPr id="164994" name="Text Box 20"/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C[2]</a:t>
                </a:r>
              </a:p>
            </p:txBody>
          </p:sp>
          <p:sp>
            <p:nvSpPr>
              <p:cNvPr id="164995" name="Text Box 21"/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C[0]</a:t>
                </a:r>
              </a:p>
            </p:txBody>
          </p:sp>
          <p:sp>
            <p:nvSpPr>
              <p:cNvPr id="164996" name="Line 22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97" name="Line 23"/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98" name="Line 24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99" name="Text Box 25"/>
              <p:cNvSpPr txBox="1">
                <a:spLocks noChangeArrowheads="1"/>
              </p:cNvSpPr>
              <p:nvPr/>
            </p:nvSpPr>
            <p:spPr bwMode="auto">
              <a:xfrm>
                <a:off x="815" y="1978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A[3]</a:t>
                </a:r>
              </a:p>
            </p:txBody>
          </p:sp>
          <p:sp>
            <p:nvSpPr>
              <p:cNvPr id="165000" name="Text Box 26"/>
              <p:cNvSpPr txBox="1">
                <a:spLocks noChangeArrowheads="1"/>
              </p:cNvSpPr>
              <p:nvPr/>
            </p:nvSpPr>
            <p:spPr bwMode="auto">
              <a:xfrm>
                <a:off x="1247" y="1978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B[3]</a:t>
                </a:r>
              </a:p>
            </p:txBody>
          </p:sp>
          <p:sp>
            <p:nvSpPr>
              <p:cNvPr id="165001" name="Text Box 27"/>
              <p:cNvSpPr txBox="1">
                <a:spLocks noChangeArrowheads="1"/>
              </p:cNvSpPr>
              <p:nvPr/>
            </p:nvSpPr>
            <p:spPr bwMode="auto">
              <a:xfrm>
                <a:off x="815" y="1786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A[4]</a:t>
                </a:r>
              </a:p>
            </p:txBody>
          </p:sp>
          <p:sp>
            <p:nvSpPr>
              <p:cNvPr id="165002" name="Text Box 28"/>
              <p:cNvSpPr txBox="1">
                <a:spLocks noChangeArrowheads="1"/>
              </p:cNvSpPr>
              <p:nvPr/>
            </p:nvSpPr>
            <p:spPr bwMode="auto">
              <a:xfrm>
                <a:off x="1247" y="1786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B[4]</a:t>
                </a:r>
              </a:p>
            </p:txBody>
          </p:sp>
          <p:sp>
            <p:nvSpPr>
              <p:cNvPr id="165003" name="Text Box 29"/>
              <p:cNvSpPr txBox="1">
                <a:spLocks noChangeArrowheads="1"/>
              </p:cNvSpPr>
              <p:nvPr/>
            </p:nvSpPr>
            <p:spPr bwMode="auto">
              <a:xfrm>
                <a:off x="815" y="1594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A[5]</a:t>
                </a:r>
              </a:p>
            </p:txBody>
          </p:sp>
          <p:sp>
            <p:nvSpPr>
              <p:cNvPr id="165004" name="Text Box 30"/>
              <p:cNvSpPr txBox="1">
                <a:spLocks noChangeArrowheads="1"/>
              </p:cNvSpPr>
              <p:nvPr/>
            </p:nvSpPr>
            <p:spPr bwMode="auto">
              <a:xfrm>
                <a:off x="1247" y="1594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B[5]</a:t>
                </a:r>
              </a:p>
            </p:txBody>
          </p:sp>
          <p:sp>
            <p:nvSpPr>
              <p:cNvPr id="165005" name="Text Box 31"/>
              <p:cNvSpPr txBox="1">
                <a:spLocks noChangeArrowheads="1"/>
              </p:cNvSpPr>
              <p:nvPr/>
            </p:nvSpPr>
            <p:spPr bwMode="auto">
              <a:xfrm>
                <a:off x="815" y="1402"/>
                <a:ext cx="365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A[6]</a:t>
                </a:r>
              </a:p>
            </p:txBody>
          </p:sp>
          <p:sp>
            <p:nvSpPr>
              <p:cNvPr id="165006" name="Text Box 32"/>
              <p:cNvSpPr txBox="1">
                <a:spLocks noChangeArrowheads="1"/>
              </p:cNvSpPr>
              <p:nvPr/>
            </p:nvSpPr>
            <p:spPr bwMode="auto">
              <a:xfrm>
                <a:off x="1247" y="1402"/>
                <a:ext cx="36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B[6]</a:t>
                </a:r>
              </a:p>
            </p:txBody>
          </p:sp>
        </p:grpSp>
        <p:sp>
          <p:nvSpPr>
            <p:cNvPr id="164987" name="Line 33"/>
            <p:cNvSpPr>
              <a:spLocks noChangeShapeType="1"/>
            </p:cNvSpPr>
            <p:nvPr/>
          </p:nvSpPr>
          <p:spPr bwMode="auto">
            <a:xfrm flipH="1">
              <a:off x="1152" y="816"/>
              <a:ext cx="1008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4988" name="Oval 34"/>
            <p:cNvSpPr>
              <a:spLocks noChangeArrowheads="1"/>
            </p:cNvSpPr>
            <p:nvPr/>
          </p:nvSpPr>
          <p:spPr bwMode="auto">
            <a:xfrm>
              <a:off x="480" y="954"/>
              <a:ext cx="1727" cy="6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 sz="14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Execution using one pipelined functional unit</a:t>
              </a:r>
            </a:p>
          </p:txBody>
        </p: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3130550" y="1660525"/>
            <a:ext cx="5341938" cy="4816475"/>
            <a:chOff x="2015" y="816"/>
            <a:chExt cx="3365" cy="3034"/>
          </a:xfrm>
        </p:grpSpPr>
        <p:grpSp>
          <p:nvGrpSpPr>
            <p:cNvPr id="164872" name="Group 36"/>
            <p:cNvGrpSpPr>
              <a:grpSpLocks/>
            </p:cNvGrpSpPr>
            <p:nvPr/>
          </p:nvGrpSpPr>
          <p:grpSpPr bwMode="auto">
            <a:xfrm>
              <a:off x="2015" y="1882"/>
              <a:ext cx="869" cy="1968"/>
              <a:chOff x="780" y="1402"/>
              <a:chExt cx="869" cy="1968"/>
            </a:xfrm>
          </p:grpSpPr>
          <p:sp>
            <p:nvSpPr>
              <p:cNvPr id="164959" name="Freeform 37"/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4960" name="Group 38"/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164983" name="Rectangle 39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84" name="Freeform 40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85" name="Line 41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61" name="Group 42"/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164980" name="Rectangle 43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81" name="Freeform 44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82" name="Line 45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62" name="Group 46"/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164977" name="Rectangle 47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78" name="Freeform 48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79" name="Line 49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963" name="Text Box 50"/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C[4]</a:t>
                </a:r>
              </a:p>
            </p:txBody>
          </p:sp>
          <p:sp>
            <p:nvSpPr>
              <p:cNvPr id="164964" name="Text Box 51"/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C[8]</a:t>
                </a:r>
              </a:p>
            </p:txBody>
          </p:sp>
          <p:sp>
            <p:nvSpPr>
              <p:cNvPr id="164965" name="Text Box 52"/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C[0]</a:t>
                </a:r>
              </a:p>
            </p:txBody>
          </p:sp>
          <p:sp>
            <p:nvSpPr>
              <p:cNvPr id="164966" name="Line 53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67" name="Line 54"/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68" name="Line 55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69" name="Text Box 56"/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A[12]</a:t>
                </a:r>
              </a:p>
            </p:txBody>
          </p:sp>
          <p:sp>
            <p:nvSpPr>
              <p:cNvPr id="164970" name="Text Box 57"/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B[12]</a:t>
                </a:r>
              </a:p>
            </p:txBody>
          </p:sp>
          <p:sp>
            <p:nvSpPr>
              <p:cNvPr id="164971" name="Text Box 58"/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A[16]</a:t>
                </a:r>
              </a:p>
            </p:txBody>
          </p:sp>
          <p:sp>
            <p:nvSpPr>
              <p:cNvPr id="164972" name="Text Box 59"/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B[16]</a:t>
                </a:r>
              </a:p>
            </p:txBody>
          </p:sp>
          <p:sp>
            <p:nvSpPr>
              <p:cNvPr id="164973" name="Text Box 60"/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A[20]</a:t>
                </a:r>
              </a:p>
            </p:txBody>
          </p:sp>
          <p:sp>
            <p:nvSpPr>
              <p:cNvPr id="164974" name="Text Box 61"/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B[20]</a:t>
                </a:r>
              </a:p>
            </p:txBody>
          </p:sp>
          <p:sp>
            <p:nvSpPr>
              <p:cNvPr id="164975" name="Text Box 62"/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A[24]</a:t>
                </a:r>
              </a:p>
            </p:txBody>
          </p:sp>
          <p:sp>
            <p:nvSpPr>
              <p:cNvPr id="164976" name="Text Box 63"/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B[24]</a:t>
                </a:r>
              </a:p>
            </p:txBody>
          </p:sp>
        </p:grpSp>
        <p:grpSp>
          <p:nvGrpSpPr>
            <p:cNvPr id="164873" name="Group 64"/>
            <p:cNvGrpSpPr>
              <a:grpSpLocks/>
            </p:cNvGrpSpPr>
            <p:nvPr/>
          </p:nvGrpSpPr>
          <p:grpSpPr bwMode="auto">
            <a:xfrm>
              <a:off x="2879" y="1882"/>
              <a:ext cx="869" cy="1968"/>
              <a:chOff x="780" y="1402"/>
              <a:chExt cx="869" cy="1968"/>
            </a:xfrm>
          </p:grpSpPr>
          <p:sp>
            <p:nvSpPr>
              <p:cNvPr id="164932" name="Freeform 65"/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4933" name="Group 66"/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164956" name="Rectangle 67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57" name="Freeform 68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58" name="Line 69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34" name="Group 70"/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164953" name="Rectangle 71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54" name="Freeform 72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55" name="Line 73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35" name="Group 74"/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164950" name="Rectangle 75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51" name="Freeform 76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52" name="Line 77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936" name="Text Box 78"/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C[5]</a:t>
                </a:r>
              </a:p>
            </p:txBody>
          </p:sp>
          <p:sp>
            <p:nvSpPr>
              <p:cNvPr id="164937" name="Text Box 79"/>
              <p:cNvSpPr txBox="1">
                <a:spLocks noChangeArrowheads="1"/>
              </p:cNvSpPr>
              <p:nvPr/>
            </p:nvSpPr>
            <p:spPr bwMode="auto">
              <a:xfrm>
                <a:off x="1055" y="245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C[9]</a:t>
                </a:r>
              </a:p>
            </p:txBody>
          </p:sp>
          <p:sp>
            <p:nvSpPr>
              <p:cNvPr id="164938" name="Text Box 80"/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C[1]</a:t>
                </a:r>
              </a:p>
            </p:txBody>
          </p:sp>
          <p:sp>
            <p:nvSpPr>
              <p:cNvPr id="164939" name="Line 81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40" name="Line 82"/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41" name="Line 83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42" name="Text Box 84"/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A[13]</a:t>
                </a:r>
              </a:p>
            </p:txBody>
          </p:sp>
          <p:sp>
            <p:nvSpPr>
              <p:cNvPr id="164943" name="Text Box 85"/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B[13]</a:t>
                </a:r>
              </a:p>
            </p:txBody>
          </p:sp>
          <p:sp>
            <p:nvSpPr>
              <p:cNvPr id="164944" name="Text Box 86"/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A[17]</a:t>
                </a:r>
              </a:p>
            </p:txBody>
          </p:sp>
          <p:sp>
            <p:nvSpPr>
              <p:cNvPr id="164945" name="Text Box 87"/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B[17]</a:t>
                </a:r>
              </a:p>
            </p:txBody>
          </p:sp>
          <p:sp>
            <p:nvSpPr>
              <p:cNvPr id="164946" name="Text Box 88"/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A[21]</a:t>
                </a:r>
              </a:p>
            </p:txBody>
          </p:sp>
          <p:sp>
            <p:nvSpPr>
              <p:cNvPr id="164947" name="Text Box 89"/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B[21]</a:t>
                </a:r>
              </a:p>
            </p:txBody>
          </p:sp>
          <p:sp>
            <p:nvSpPr>
              <p:cNvPr id="164948" name="Text Box 90"/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A[25]</a:t>
                </a:r>
              </a:p>
            </p:txBody>
          </p:sp>
          <p:sp>
            <p:nvSpPr>
              <p:cNvPr id="164949" name="Text Box 91"/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B[25]</a:t>
                </a:r>
              </a:p>
            </p:txBody>
          </p:sp>
        </p:grpSp>
        <p:grpSp>
          <p:nvGrpSpPr>
            <p:cNvPr id="164874" name="Group 92"/>
            <p:cNvGrpSpPr>
              <a:grpSpLocks/>
            </p:cNvGrpSpPr>
            <p:nvPr/>
          </p:nvGrpSpPr>
          <p:grpSpPr bwMode="auto">
            <a:xfrm>
              <a:off x="3695" y="1882"/>
              <a:ext cx="869" cy="1968"/>
              <a:chOff x="780" y="1402"/>
              <a:chExt cx="869" cy="1968"/>
            </a:xfrm>
          </p:grpSpPr>
          <p:sp>
            <p:nvSpPr>
              <p:cNvPr id="164905" name="Freeform 93"/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4906" name="Group 94"/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164929" name="Rectangle 95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30" name="Freeform 96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31" name="Line 97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07" name="Group 98"/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164926" name="Rectangle 99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27" name="Freeform 100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28" name="Line 101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908" name="Group 102"/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164923" name="Rectangle 103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24" name="Freeform 104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25" name="Line 105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909" name="Text Box 106"/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C[6]</a:t>
                </a:r>
              </a:p>
            </p:txBody>
          </p:sp>
          <p:sp>
            <p:nvSpPr>
              <p:cNvPr id="164910" name="Text Box 107"/>
              <p:cNvSpPr txBox="1">
                <a:spLocks noChangeArrowheads="1"/>
              </p:cNvSpPr>
              <p:nvPr/>
            </p:nvSpPr>
            <p:spPr bwMode="auto">
              <a:xfrm>
                <a:off x="1020" y="2458"/>
                <a:ext cx="4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C[10]</a:t>
                </a:r>
              </a:p>
            </p:txBody>
          </p:sp>
          <p:sp>
            <p:nvSpPr>
              <p:cNvPr id="164911" name="Text Box 108"/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C[2]</a:t>
                </a:r>
              </a:p>
            </p:txBody>
          </p:sp>
          <p:sp>
            <p:nvSpPr>
              <p:cNvPr id="164912" name="Line 109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13" name="Line 110"/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14" name="Line 111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915" name="Text Box 112"/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A[14]</a:t>
                </a:r>
              </a:p>
            </p:txBody>
          </p:sp>
          <p:sp>
            <p:nvSpPr>
              <p:cNvPr id="164916" name="Text Box 113"/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B[14]</a:t>
                </a:r>
              </a:p>
            </p:txBody>
          </p:sp>
          <p:sp>
            <p:nvSpPr>
              <p:cNvPr id="164917" name="Text Box 114"/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A[18]</a:t>
                </a:r>
              </a:p>
            </p:txBody>
          </p:sp>
          <p:sp>
            <p:nvSpPr>
              <p:cNvPr id="164918" name="Text Box 115"/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B[18]</a:t>
                </a:r>
              </a:p>
            </p:txBody>
          </p:sp>
          <p:sp>
            <p:nvSpPr>
              <p:cNvPr id="164919" name="Text Box 116"/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A[22]</a:t>
                </a:r>
              </a:p>
            </p:txBody>
          </p:sp>
          <p:sp>
            <p:nvSpPr>
              <p:cNvPr id="164920" name="Text Box 117"/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B[22]</a:t>
                </a:r>
              </a:p>
            </p:txBody>
          </p:sp>
          <p:sp>
            <p:nvSpPr>
              <p:cNvPr id="164921" name="Text Box 118"/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A[26]</a:t>
                </a:r>
              </a:p>
            </p:txBody>
          </p:sp>
          <p:sp>
            <p:nvSpPr>
              <p:cNvPr id="164922" name="Text Box 119"/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B[26]</a:t>
                </a:r>
              </a:p>
            </p:txBody>
          </p:sp>
        </p:grpSp>
        <p:grpSp>
          <p:nvGrpSpPr>
            <p:cNvPr id="164875" name="Group 120"/>
            <p:cNvGrpSpPr>
              <a:grpSpLocks/>
            </p:cNvGrpSpPr>
            <p:nvPr/>
          </p:nvGrpSpPr>
          <p:grpSpPr bwMode="auto">
            <a:xfrm>
              <a:off x="4511" y="1882"/>
              <a:ext cx="869" cy="1968"/>
              <a:chOff x="780" y="1402"/>
              <a:chExt cx="869" cy="1968"/>
            </a:xfrm>
          </p:grpSpPr>
          <p:sp>
            <p:nvSpPr>
              <p:cNvPr id="164878" name="Freeform 121"/>
              <p:cNvSpPr>
                <a:spLocks/>
              </p:cNvSpPr>
              <p:nvPr/>
            </p:nvSpPr>
            <p:spPr bwMode="auto">
              <a:xfrm>
                <a:off x="960" y="2352"/>
                <a:ext cx="576" cy="672"/>
              </a:xfrm>
              <a:custGeom>
                <a:avLst/>
                <a:gdLst>
                  <a:gd name="T0" fmla="*/ 0 w 576"/>
                  <a:gd name="T1" fmla="*/ 0 h 672"/>
                  <a:gd name="T2" fmla="*/ 144 w 576"/>
                  <a:gd name="T3" fmla="*/ 672 h 672"/>
                  <a:gd name="T4" fmla="*/ 450 w 576"/>
                  <a:gd name="T5" fmla="*/ 672 h 672"/>
                  <a:gd name="T6" fmla="*/ 576 w 576"/>
                  <a:gd name="T7" fmla="*/ 0 h 672"/>
                  <a:gd name="T8" fmla="*/ 336 w 576"/>
                  <a:gd name="T9" fmla="*/ 0 h 672"/>
                  <a:gd name="T10" fmla="*/ 288 w 576"/>
                  <a:gd name="T11" fmla="*/ 96 h 672"/>
                  <a:gd name="T12" fmla="*/ 240 w 576"/>
                  <a:gd name="T13" fmla="*/ 0 h 672"/>
                  <a:gd name="T14" fmla="*/ 0 w 576"/>
                  <a:gd name="T15" fmla="*/ 0 h 6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76"/>
                  <a:gd name="T25" fmla="*/ 0 h 672"/>
                  <a:gd name="T26" fmla="*/ 576 w 576"/>
                  <a:gd name="T27" fmla="*/ 672 h 67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76" h="672">
                    <a:moveTo>
                      <a:pt x="0" y="0"/>
                    </a:moveTo>
                    <a:lnTo>
                      <a:pt x="144" y="672"/>
                    </a:lnTo>
                    <a:lnTo>
                      <a:pt x="450" y="672"/>
                    </a:lnTo>
                    <a:lnTo>
                      <a:pt x="576" y="0"/>
                    </a:lnTo>
                    <a:lnTo>
                      <a:pt x="336" y="0"/>
                    </a:lnTo>
                    <a:lnTo>
                      <a:pt x="288" y="96"/>
                    </a:lnTo>
                    <a:lnTo>
                      <a:pt x="24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4879" name="Group 122"/>
              <p:cNvGrpSpPr>
                <a:grpSpLocks/>
              </p:cNvGrpSpPr>
              <p:nvPr/>
            </p:nvGrpSpPr>
            <p:grpSpPr bwMode="auto">
              <a:xfrm>
                <a:off x="960" y="2928"/>
                <a:ext cx="626" cy="48"/>
                <a:chOff x="1536" y="2256"/>
                <a:chExt cx="626" cy="48"/>
              </a:xfrm>
            </p:grpSpPr>
            <p:sp>
              <p:nvSpPr>
                <p:cNvPr id="164902" name="Rectangle 123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03" name="Freeform 124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04" name="Line 125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880" name="Group 126"/>
              <p:cNvGrpSpPr>
                <a:grpSpLocks/>
              </p:cNvGrpSpPr>
              <p:nvPr/>
            </p:nvGrpSpPr>
            <p:grpSpPr bwMode="auto">
              <a:xfrm>
                <a:off x="960" y="2448"/>
                <a:ext cx="626" cy="48"/>
                <a:chOff x="1536" y="2256"/>
                <a:chExt cx="626" cy="48"/>
              </a:xfrm>
            </p:grpSpPr>
            <p:sp>
              <p:nvSpPr>
                <p:cNvPr id="164899" name="Rectangle 127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900" name="Freeform 128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901" name="Line 129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881" name="Group 130"/>
              <p:cNvGrpSpPr>
                <a:grpSpLocks/>
              </p:cNvGrpSpPr>
              <p:nvPr/>
            </p:nvGrpSpPr>
            <p:grpSpPr bwMode="auto">
              <a:xfrm>
                <a:off x="960" y="2688"/>
                <a:ext cx="626" cy="48"/>
                <a:chOff x="1536" y="2256"/>
                <a:chExt cx="626" cy="48"/>
              </a:xfrm>
            </p:grpSpPr>
            <p:sp>
              <p:nvSpPr>
                <p:cNvPr id="164896" name="Rectangle 131"/>
                <p:cNvSpPr>
                  <a:spLocks noChangeArrowheads="1"/>
                </p:cNvSpPr>
                <p:nvPr/>
              </p:nvSpPr>
              <p:spPr bwMode="auto">
                <a:xfrm>
                  <a:off x="1536" y="2256"/>
                  <a:ext cx="576" cy="4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4897" name="Freeform 132"/>
                <p:cNvSpPr>
                  <a:spLocks/>
                </p:cNvSpPr>
                <p:nvPr/>
              </p:nvSpPr>
              <p:spPr bwMode="auto">
                <a:xfrm>
                  <a:off x="2064" y="2256"/>
                  <a:ext cx="48" cy="48"/>
                </a:xfrm>
                <a:custGeom>
                  <a:avLst/>
                  <a:gdLst>
                    <a:gd name="T0" fmla="*/ 48 w 48"/>
                    <a:gd name="T1" fmla="*/ 1 h 96"/>
                    <a:gd name="T2" fmla="*/ 0 w 48"/>
                    <a:gd name="T3" fmla="*/ 1 h 96"/>
                    <a:gd name="T4" fmla="*/ 48 w 48"/>
                    <a:gd name="T5" fmla="*/ 0 h 96"/>
                    <a:gd name="T6" fmla="*/ 48 w 48"/>
                    <a:gd name="T7" fmla="*/ 1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8"/>
                    <a:gd name="T13" fmla="*/ 0 h 96"/>
                    <a:gd name="T14" fmla="*/ 48 w 48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8" h="96">
                      <a:moveTo>
                        <a:pt x="48" y="96"/>
                      </a:moveTo>
                      <a:lnTo>
                        <a:pt x="0" y="48"/>
                      </a:lnTo>
                      <a:lnTo>
                        <a:pt x="48" y="0"/>
                      </a:lnTo>
                      <a:lnTo>
                        <a:pt x="48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898" name="Line 133"/>
                <p:cNvSpPr>
                  <a:spLocks noChangeShapeType="1"/>
                </p:cNvSpPr>
                <p:nvPr/>
              </p:nvSpPr>
              <p:spPr bwMode="auto">
                <a:xfrm>
                  <a:off x="2114" y="2280"/>
                  <a:ext cx="48" cy="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4882" name="Text Box 134"/>
              <p:cNvSpPr txBox="1">
                <a:spLocks noChangeArrowheads="1"/>
              </p:cNvSpPr>
              <p:nvPr/>
            </p:nvSpPr>
            <p:spPr bwMode="auto">
              <a:xfrm>
                <a:off x="1055" y="269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C[7]</a:t>
                </a:r>
              </a:p>
            </p:txBody>
          </p:sp>
          <p:sp>
            <p:nvSpPr>
              <p:cNvPr id="164883" name="Text Box 135"/>
              <p:cNvSpPr txBox="1">
                <a:spLocks noChangeArrowheads="1"/>
              </p:cNvSpPr>
              <p:nvPr/>
            </p:nvSpPr>
            <p:spPr bwMode="auto">
              <a:xfrm>
                <a:off x="1020" y="2458"/>
                <a:ext cx="4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C[11]</a:t>
                </a:r>
              </a:p>
            </p:txBody>
          </p:sp>
          <p:sp>
            <p:nvSpPr>
              <p:cNvPr id="164884" name="Text Box 136"/>
              <p:cNvSpPr txBox="1">
                <a:spLocks noChangeArrowheads="1"/>
              </p:cNvSpPr>
              <p:nvPr/>
            </p:nvSpPr>
            <p:spPr bwMode="auto">
              <a:xfrm>
                <a:off x="1055" y="3178"/>
                <a:ext cx="36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C[3]</a:t>
                </a:r>
              </a:p>
            </p:txBody>
          </p:sp>
          <p:sp>
            <p:nvSpPr>
              <p:cNvPr id="164885" name="Line 137"/>
              <p:cNvSpPr>
                <a:spLocks noChangeShapeType="1"/>
              </p:cNvSpPr>
              <p:nvPr/>
            </p:nvSpPr>
            <p:spPr bwMode="auto">
              <a:xfrm>
                <a:off x="1248" y="3024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886" name="Line 138"/>
              <p:cNvSpPr>
                <a:spLocks noChangeShapeType="1"/>
              </p:cNvSpPr>
              <p:nvPr/>
            </p:nvSpPr>
            <p:spPr bwMode="auto">
              <a:xfrm>
                <a:off x="1440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887" name="Line 13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4888" name="Text Box 140"/>
              <p:cNvSpPr txBox="1">
                <a:spLocks noChangeArrowheads="1"/>
              </p:cNvSpPr>
              <p:nvPr/>
            </p:nvSpPr>
            <p:spPr bwMode="auto">
              <a:xfrm>
                <a:off x="780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A[15]</a:t>
                </a:r>
              </a:p>
            </p:txBody>
          </p:sp>
          <p:sp>
            <p:nvSpPr>
              <p:cNvPr id="164889" name="Text Box 141"/>
              <p:cNvSpPr txBox="1">
                <a:spLocks noChangeArrowheads="1"/>
              </p:cNvSpPr>
              <p:nvPr/>
            </p:nvSpPr>
            <p:spPr bwMode="auto">
              <a:xfrm>
                <a:off x="1212" y="1978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B[15]</a:t>
                </a:r>
              </a:p>
            </p:txBody>
          </p:sp>
          <p:sp>
            <p:nvSpPr>
              <p:cNvPr id="164890" name="Text Box 142"/>
              <p:cNvSpPr txBox="1">
                <a:spLocks noChangeArrowheads="1"/>
              </p:cNvSpPr>
              <p:nvPr/>
            </p:nvSpPr>
            <p:spPr bwMode="auto">
              <a:xfrm>
                <a:off x="780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A[19]</a:t>
                </a:r>
              </a:p>
            </p:txBody>
          </p:sp>
          <p:sp>
            <p:nvSpPr>
              <p:cNvPr id="164891" name="Text Box 143"/>
              <p:cNvSpPr txBox="1">
                <a:spLocks noChangeArrowheads="1"/>
              </p:cNvSpPr>
              <p:nvPr/>
            </p:nvSpPr>
            <p:spPr bwMode="auto">
              <a:xfrm>
                <a:off x="1212" y="1786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B[19]</a:t>
                </a:r>
              </a:p>
            </p:txBody>
          </p:sp>
          <p:sp>
            <p:nvSpPr>
              <p:cNvPr id="164892" name="Text Box 144"/>
              <p:cNvSpPr txBox="1">
                <a:spLocks noChangeArrowheads="1"/>
              </p:cNvSpPr>
              <p:nvPr/>
            </p:nvSpPr>
            <p:spPr bwMode="auto">
              <a:xfrm>
                <a:off x="780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A[23]</a:t>
                </a:r>
              </a:p>
            </p:txBody>
          </p:sp>
          <p:sp>
            <p:nvSpPr>
              <p:cNvPr id="164893" name="Text Box 145"/>
              <p:cNvSpPr txBox="1">
                <a:spLocks noChangeArrowheads="1"/>
              </p:cNvSpPr>
              <p:nvPr/>
            </p:nvSpPr>
            <p:spPr bwMode="auto">
              <a:xfrm>
                <a:off x="1212" y="1594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B[23]</a:t>
                </a:r>
              </a:p>
            </p:txBody>
          </p:sp>
          <p:sp>
            <p:nvSpPr>
              <p:cNvPr id="164894" name="Text Box 146"/>
              <p:cNvSpPr txBox="1">
                <a:spLocks noChangeArrowheads="1"/>
              </p:cNvSpPr>
              <p:nvPr/>
            </p:nvSpPr>
            <p:spPr bwMode="auto">
              <a:xfrm>
                <a:off x="780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A[27]</a:t>
                </a:r>
              </a:p>
            </p:txBody>
          </p:sp>
          <p:sp>
            <p:nvSpPr>
              <p:cNvPr id="164895" name="Text Box 147"/>
              <p:cNvSpPr txBox="1">
                <a:spLocks noChangeArrowheads="1"/>
              </p:cNvSpPr>
              <p:nvPr/>
            </p:nvSpPr>
            <p:spPr bwMode="auto">
              <a:xfrm>
                <a:off x="1212" y="1402"/>
                <a:ext cx="43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1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ko-KR" sz="1400">
                    <a:solidFill>
                      <a:srgbClr val="000000"/>
                    </a:solidFill>
                    <a:latin typeface="Verdana" charset="0"/>
                    <a:ea typeface="굴림" charset="0"/>
                    <a:cs typeface="굴림" charset="0"/>
                  </a:rPr>
                  <a:t>B[27]</a:t>
                </a:r>
              </a:p>
            </p:txBody>
          </p:sp>
        </p:grpSp>
        <p:sp>
          <p:nvSpPr>
            <p:cNvPr id="164876" name="Line 148"/>
            <p:cNvSpPr>
              <a:spLocks noChangeShapeType="1"/>
            </p:cNvSpPr>
            <p:nvPr/>
          </p:nvSpPr>
          <p:spPr bwMode="auto">
            <a:xfrm>
              <a:off x="2736" y="816"/>
              <a:ext cx="912" cy="100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4877" name="Oval 149"/>
            <p:cNvSpPr>
              <a:spLocks noChangeArrowheads="1"/>
            </p:cNvSpPr>
            <p:nvPr/>
          </p:nvSpPr>
          <p:spPr bwMode="auto">
            <a:xfrm flipH="1">
              <a:off x="2307" y="954"/>
              <a:ext cx="1727" cy="63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 sz="14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Execution using four pipelined functional units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Vector Unit Structure</a:t>
            </a:r>
          </a:p>
        </p:txBody>
      </p:sp>
      <p:sp>
        <p:nvSpPr>
          <p:cNvPr id="165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65892" name="Freeform 3"/>
          <p:cNvSpPr>
            <a:spLocks/>
          </p:cNvSpPr>
          <p:nvPr/>
        </p:nvSpPr>
        <p:spPr bwMode="auto">
          <a:xfrm>
            <a:off x="1477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893" name="Group 4"/>
          <p:cNvGrpSpPr>
            <a:grpSpLocks/>
          </p:cNvGrpSpPr>
          <p:nvPr/>
        </p:nvGrpSpPr>
        <p:grpSpPr bwMode="auto">
          <a:xfrm>
            <a:off x="1477963" y="5029200"/>
            <a:ext cx="993775" cy="76200"/>
            <a:chOff x="1536" y="2256"/>
            <a:chExt cx="626" cy="48"/>
          </a:xfrm>
        </p:grpSpPr>
        <p:sp>
          <p:nvSpPr>
            <p:cNvPr id="166045" name="Rectangle 5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46" name="Freeform 6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47" name="Line 7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894" name="Group 8"/>
          <p:cNvGrpSpPr>
            <a:grpSpLocks/>
          </p:cNvGrpSpPr>
          <p:nvPr/>
        </p:nvGrpSpPr>
        <p:grpSpPr bwMode="auto">
          <a:xfrm>
            <a:off x="1477963" y="4267200"/>
            <a:ext cx="993775" cy="76200"/>
            <a:chOff x="1536" y="2256"/>
            <a:chExt cx="626" cy="48"/>
          </a:xfrm>
        </p:grpSpPr>
        <p:sp>
          <p:nvSpPr>
            <p:cNvPr id="166042" name="Rectangle 9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43" name="Freeform 10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44" name="Line 11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895" name="Group 12"/>
          <p:cNvGrpSpPr>
            <a:grpSpLocks/>
          </p:cNvGrpSpPr>
          <p:nvPr/>
        </p:nvGrpSpPr>
        <p:grpSpPr bwMode="auto">
          <a:xfrm>
            <a:off x="1477963" y="4648200"/>
            <a:ext cx="993775" cy="76200"/>
            <a:chOff x="1536" y="2256"/>
            <a:chExt cx="626" cy="48"/>
          </a:xfrm>
        </p:grpSpPr>
        <p:sp>
          <p:nvSpPr>
            <p:cNvPr id="166039" name="Rectangle 13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40" name="Freeform 14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41" name="Line 15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896" name="Line 16"/>
          <p:cNvSpPr>
            <a:spLocks noChangeShapeType="1"/>
          </p:cNvSpPr>
          <p:nvPr/>
        </p:nvSpPr>
        <p:spPr bwMode="auto">
          <a:xfrm>
            <a:off x="2239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897" name="Line 17"/>
          <p:cNvSpPr>
            <a:spLocks noChangeShapeType="1"/>
          </p:cNvSpPr>
          <p:nvPr/>
        </p:nvSpPr>
        <p:spPr bwMode="auto">
          <a:xfrm>
            <a:off x="1630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898" name="Freeform 18"/>
          <p:cNvSpPr>
            <a:spLocks/>
          </p:cNvSpPr>
          <p:nvPr/>
        </p:nvSpPr>
        <p:spPr bwMode="auto">
          <a:xfrm flipV="1">
            <a:off x="1477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899" name="Group 19"/>
          <p:cNvGrpSpPr>
            <a:grpSpLocks/>
          </p:cNvGrpSpPr>
          <p:nvPr/>
        </p:nvGrpSpPr>
        <p:grpSpPr bwMode="auto">
          <a:xfrm flipV="1">
            <a:off x="1477963" y="1600200"/>
            <a:ext cx="993775" cy="76200"/>
            <a:chOff x="1536" y="2256"/>
            <a:chExt cx="626" cy="48"/>
          </a:xfrm>
        </p:grpSpPr>
        <p:sp>
          <p:nvSpPr>
            <p:cNvPr id="166036" name="Rectangle 20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37" name="Freeform 21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38" name="Line 22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00" name="Group 23"/>
          <p:cNvGrpSpPr>
            <a:grpSpLocks/>
          </p:cNvGrpSpPr>
          <p:nvPr/>
        </p:nvGrpSpPr>
        <p:grpSpPr bwMode="auto">
          <a:xfrm flipV="1">
            <a:off x="1477963" y="2362200"/>
            <a:ext cx="993775" cy="76200"/>
            <a:chOff x="1536" y="2256"/>
            <a:chExt cx="626" cy="48"/>
          </a:xfrm>
        </p:grpSpPr>
        <p:sp>
          <p:nvSpPr>
            <p:cNvPr id="166033" name="Rectangle 24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34" name="Freeform 25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35" name="Line 26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01" name="Group 27"/>
          <p:cNvGrpSpPr>
            <a:grpSpLocks/>
          </p:cNvGrpSpPr>
          <p:nvPr/>
        </p:nvGrpSpPr>
        <p:grpSpPr bwMode="auto">
          <a:xfrm flipV="1">
            <a:off x="1477963" y="1981200"/>
            <a:ext cx="993775" cy="76200"/>
            <a:chOff x="1536" y="2256"/>
            <a:chExt cx="626" cy="48"/>
          </a:xfrm>
        </p:grpSpPr>
        <p:sp>
          <p:nvSpPr>
            <p:cNvPr id="166030" name="Rectangle 28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31" name="Freeform 29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32" name="Line 30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02" name="Line 31"/>
          <p:cNvSpPr>
            <a:spLocks noChangeShapeType="1"/>
          </p:cNvSpPr>
          <p:nvPr/>
        </p:nvSpPr>
        <p:spPr bwMode="auto">
          <a:xfrm flipV="1">
            <a:off x="2239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03" name="Line 32"/>
          <p:cNvSpPr>
            <a:spLocks noChangeShapeType="1"/>
          </p:cNvSpPr>
          <p:nvPr/>
        </p:nvSpPr>
        <p:spPr bwMode="auto">
          <a:xfrm flipV="1">
            <a:off x="1630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04" name="Rectangle 33"/>
          <p:cNvSpPr>
            <a:spLocks noChangeArrowheads="1"/>
          </p:cNvSpPr>
          <p:nvPr/>
        </p:nvSpPr>
        <p:spPr bwMode="auto">
          <a:xfrm>
            <a:off x="1173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905" name="Freeform 34"/>
          <p:cNvSpPr>
            <a:spLocks/>
          </p:cNvSpPr>
          <p:nvPr/>
        </p:nvSpPr>
        <p:spPr bwMode="auto">
          <a:xfrm>
            <a:off x="1935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06" name="Freeform 35"/>
          <p:cNvSpPr>
            <a:spLocks/>
          </p:cNvSpPr>
          <p:nvPr/>
        </p:nvSpPr>
        <p:spPr bwMode="auto">
          <a:xfrm flipV="1">
            <a:off x="1935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07" name="Line 36"/>
          <p:cNvSpPr>
            <a:spLocks noChangeShapeType="1"/>
          </p:cNvSpPr>
          <p:nvPr/>
        </p:nvSpPr>
        <p:spPr bwMode="auto">
          <a:xfrm flipV="1">
            <a:off x="1249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08" name="Line 37"/>
          <p:cNvSpPr>
            <a:spLocks noChangeShapeType="1"/>
          </p:cNvSpPr>
          <p:nvPr/>
        </p:nvSpPr>
        <p:spPr bwMode="auto">
          <a:xfrm>
            <a:off x="1401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09" name="Freeform 38"/>
          <p:cNvSpPr>
            <a:spLocks/>
          </p:cNvSpPr>
          <p:nvPr/>
        </p:nvSpPr>
        <p:spPr bwMode="auto">
          <a:xfrm>
            <a:off x="3382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10" name="Group 39"/>
          <p:cNvGrpSpPr>
            <a:grpSpLocks/>
          </p:cNvGrpSpPr>
          <p:nvPr/>
        </p:nvGrpSpPr>
        <p:grpSpPr bwMode="auto">
          <a:xfrm>
            <a:off x="3382963" y="5029200"/>
            <a:ext cx="993775" cy="76200"/>
            <a:chOff x="1536" y="2256"/>
            <a:chExt cx="626" cy="48"/>
          </a:xfrm>
        </p:grpSpPr>
        <p:sp>
          <p:nvSpPr>
            <p:cNvPr id="166027" name="Rectangle 40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28" name="Freeform 41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29" name="Line 42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11" name="Group 43"/>
          <p:cNvGrpSpPr>
            <a:grpSpLocks/>
          </p:cNvGrpSpPr>
          <p:nvPr/>
        </p:nvGrpSpPr>
        <p:grpSpPr bwMode="auto">
          <a:xfrm>
            <a:off x="3382963" y="4267200"/>
            <a:ext cx="993775" cy="76200"/>
            <a:chOff x="1536" y="2256"/>
            <a:chExt cx="626" cy="48"/>
          </a:xfrm>
        </p:grpSpPr>
        <p:sp>
          <p:nvSpPr>
            <p:cNvPr id="166024" name="Rectangle 44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25" name="Freeform 45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26" name="Line 46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12" name="Group 47"/>
          <p:cNvGrpSpPr>
            <a:grpSpLocks/>
          </p:cNvGrpSpPr>
          <p:nvPr/>
        </p:nvGrpSpPr>
        <p:grpSpPr bwMode="auto">
          <a:xfrm>
            <a:off x="3382963" y="4648200"/>
            <a:ext cx="993775" cy="76200"/>
            <a:chOff x="1536" y="2256"/>
            <a:chExt cx="626" cy="48"/>
          </a:xfrm>
        </p:grpSpPr>
        <p:sp>
          <p:nvSpPr>
            <p:cNvPr id="166021" name="Rectangle 48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22" name="Freeform 49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23" name="Line 50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13" name="Line 51"/>
          <p:cNvSpPr>
            <a:spLocks noChangeShapeType="1"/>
          </p:cNvSpPr>
          <p:nvPr/>
        </p:nvSpPr>
        <p:spPr bwMode="auto">
          <a:xfrm>
            <a:off x="4144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14" name="Line 52"/>
          <p:cNvSpPr>
            <a:spLocks noChangeShapeType="1"/>
          </p:cNvSpPr>
          <p:nvPr/>
        </p:nvSpPr>
        <p:spPr bwMode="auto">
          <a:xfrm>
            <a:off x="3535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15" name="Freeform 53"/>
          <p:cNvSpPr>
            <a:spLocks/>
          </p:cNvSpPr>
          <p:nvPr/>
        </p:nvSpPr>
        <p:spPr bwMode="auto">
          <a:xfrm flipV="1">
            <a:off x="3382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16" name="Group 54"/>
          <p:cNvGrpSpPr>
            <a:grpSpLocks/>
          </p:cNvGrpSpPr>
          <p:nvPr/>
        </p:nvGrpSpPr>
        <p:grpSpPr bwMode="auto">
          <a:xfrm flipV="1">
            <a:off x="3382963" y="1600200"/>
            <a:ext cx="993775" cy="76200"/>
            <a:chOff x="1536" y="2256"/>
            <a:chExt cx="626" cy="48"/>
          </a:xfrm>
        </p:grpSpPr>
        <p:sp>
          <p:nvSpPr>
            <p:cNvPr id="166018" name="Rectangle 55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19" name="Freeform 56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20" name="Line 57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17" name="Group 58"/>
          <p:cNvGrpSpPr>
            <a:grpSpLocks/>
          </p:cNvGrpSpPr>
          <p:nvPr/>
        </p:nvGrpSpPr>
        <p:grpSpPr bwMode="auto">
          <a:xfrm flipV="1">
            <a:off x="3382963" y="2362200"/>
            <a:ext cx="993775" cy="76200"/>
            <a:chOff x="1536" y="2256"/>
            <a:chExt cx="626" cy="48"/>
          </a:xfrm>
        </p:grpSpPr>
        <p:sp>
          <p:nvSpPr>
            <p:cNvPr id="166015" name="Rectangle 59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16" name="Freeform 60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17" name="Line 61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18" name="Group 62"/>
          <p:cNvGrpSpPr>
            <a:grpSpLocks/>
          </p:cNvGrpSpPr>
          <p:nvPr/>
        </p:nvGrpSpPr>
        <p:grpSpPr bwMode="auto">
          <a:xfrm flipV="1">
            <a:off x="3382963" y="1981200"/>
            <a:ext cx="993775" cy="76200"/>
            <a:chOff x="1536" y="2256"/>
            <a:chExt cx="626" cy="48"/>
          </a:xfrm>
        </p:grpSpPr>
        <p:sp>
          <p:nvSpPr>
            <p:cNvPr id="166012" name="Rectangle 63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13" name="Freeform 64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14" name="Line 65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19" name="Line 66"/>
          <p:cNvSpPr>
            <a:spLocks noChangeShapeType="1"/>
          </p:cNvSpPr>
          <p:nvPr/>
        </p:nvSpPr>
        <p:spPr bwMode="auto">
          <a:xfrm flipV="1">
            <a:off x="4144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20" name="Line 67"/>
          <p:cNvSpPr>
            <a:spLocks noChangeShapeType="1"/>
          </p:cNvSpPr>
          <p:nvPr/>
        </p:nvSpPr>
        <p:spPr bwMode="auto">
          <a:xfrm flipV="1">
            <a:off x="3535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21" name="Rectangle 68"/>
          <p:cNvSpPr>
            <a:spLocks noChangeArrowheads="1"/>
          </p:cNvSpPr>
          <p:nvPr/>
        </p:nvSpPr>
        <p:spPr bwMode="auto">
          <a:xfrm>
            <a:off x="3078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922" name="Freeform 69"/>
          <p:cNvSpPr>
            <a:spLocks/>
          </p:cNvSpPr>
          <p:nvPr/>
        </p:nvSpPr>
        <p:spPr bwMode="auto">
          <a:xfrm>
            <a:off x="3840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23" name="Freeform 70"/>
          <p:cNvSpPr>
            <a:spLocks/>
          </p:cNvSpPr>
          <p:nvPr/>
        </p:nvSpPr>
        <p:spPr bwMode="auto">
          <a:xfrm flipV="1">
            <a:off x="3840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24" name="Line 71"/>
          <p:cNvSpPr>
            <a:spLocks noChangeShapeType="1"/>
          </p:cNvSpPr>
          <p:nvPr/>
        </p:nvSpPr>
        <p:spPr bwMode="auto">
          <a:xfrm flipV="1">
            <a:off x="3154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25" name="Line 72"/>
          <p:cNvSpPr>
            <a:spLocks noChangeShapeType="1"/>
          </p:cNvSpPr>
          <p:nvPr/>
        </p:nvSpPr>
        <p:spPr bwMode="auto">
          <a:xfrm>
            <a:off x="3306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26" name="Freeform 73"/>
          <p:cNvSpPr>
            <a:spLocks/>
          </p:cNvSpPr>
          <p:nvPr/>
        </p:nvSpPr>
        <p:spPr bwMode="auto">
          <a:xfrm>
            <a:off x="5287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27" name="Group 74"/>
          <p:cNvGrpSpPr>
            <a:grpSpLocks/>
          </p:cNvGrpSpPr>
          <p:nvPr/>
        </p:nvGrpSpPr>
        <p:grpSpPr bwMode="auto">
          <a:xfrm>
            <a:off x="5287963" y="5029200"/>
            <a:ext cx="993775" cy="76200"/>
            <a:chOff x="1536" y="2256"/>
            <a:chExt cx="626" cy="48"/>
          </a:xfrm>
        </p:grpSpPr>
        <p:sp>
          <p:nvSpPr>
            <p:cNvPr id="166009" name="Rectangle 75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10" name="Freeform 76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11" name="Line 77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28" name="Group 78"/>
          <p:cNvGrpSpPr>
            <a:grpSpLocks/>
          </p:cNvGrpSpPr>
          <p:nvPr/>
        </p:nvGrpSpPr>
        <p:grpSpPr bwMode="auto">
          <a:xfrm>
            <a:off x="5287963" y="4267200"/>
            <a:ext cx="993775" cy="76200"/>
            <a:chOff x="1536" y="2256"/>
            <a:chExt cx="626" cy="48"/>
          </a:xfrm>
        </p:grpSpPr>
        <p:sp>
          <p:nvSpPr>
            <p:cNvPr id="166006" name="Rectangle 79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07" name="Freeform 80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08" name="Line 81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29" name="Group 82"/>
          <p:cNvGrpSpPr>
            <a:grpSpLocks/>
          </p:cNvGrpSpPr>
          <p:nvPr/>
        </p:nvGrpSpPr>
        <p:grpSpPr bwMode="auto">
          <a:xfrm>
            <a:off x="5287963" y="4648200"/>
            <a:ext cx="993775" cy="76200"/>
            <a:chOff x="1536" y="2256"/>
            <a:chExt cx="626" cy="48"/>
          </a:xfrm>
        </p:grpSpPr>
        <p:sp>
          <p:nvSpPr>
            <p:cNvPr id="166003" name="Rectangle 83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04" name="Freeform 84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05" name="Line 85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30" name="Line 86"/>
          <p:cNvSpPr>
            <a:spLocks noChangeShapeType="1"/>
          </p:cNvSpPr>
          <p:nvPr/>
        </p:nvSpPr>
        <p:spPr bwMode="auto">
          <a:xfrm>
            <a:off x="6049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31" name="Line 87"/>
          <p:cNvSpPr>
            <a:spLocks noChangeShapeType="1"/>
          </p:cNvSpPr>
          <p:nvPr/>
        </p:nvSpPr>
        <p:spPr bwMode="auto">
          <a:xfrm>
            <a:off x="5440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32" name="Freeform 88"/>
          <p:cNvSpPr>
            <a:spLocks/>
          </p:cNvSpPr>
          <p:nvPr/>
        </p:nvSpPr>
        <p:spPr bwMode="auto">
          <a:xfrm flipV="1">
            <a:off x="5287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33" name="Group 89"/>
          <p:cNvGrpSpPr>
            <a:grpSpLocks/>
          </p:cNvGrpSpPr>
          <p:nvPr/>
        </p:nvGrpSpPr>
        <p:grpSpPr bwMode="auto">
          <a:xfrm flipV="1">
            <a:off x="5287963" y="1600200"/>
            <a:ext cx="993775" cy="76200"/>
            <a:chOff x="1536" y="2256"/>
            <a:chExt cx="626" cy="48"/>
          </a:xfrm>
        </p:grpSpPr>
        <p:sp>
          <p:nvSpPr>
            <p:cNvPr id="166000" name="Rectangle 90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6001" name="Freeform 91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6002" name="Line 92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34" name="Group 93"/>
          <p:cNvGrpSpPr>
            <a:grpSpLocks/>
          </p:cNvGrpSpPr>
          <p:nvPr/>
        </p:nvGrpSpPr>
        <p:grpSpPr bwMode="auto">
          <a:xfrm flipV="1">
            <a:off x="5287963" y="2362200"/>
            <a:ext cx="993775" cy="76200"/>
            <a:chOff x="1536" y="2256"/>
            <a:chExt cx="626" cy="48"/>
          </a:xfrm>
        </p:grpSpPr>
        <p:sp>
          <p:nvSpPr>
            <p:cNvPr id="165997" name="Rectangle 94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98" name="Freeform 95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99" name="Line 96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35" name="Group 97"/>
          <p:cNvGrpSpPr>
            <a:grpSpLocks/>
          </p:cNvGrpSpPr>
          <p:nvPr/>
        </p:nvGrpSpPr>
        <p:grpSpPr bwMode="auto">
          <a:xfrm flipV="1">
            <a:off x="5287963" y="1981200"/>
            <a:ext cx="993775" cy="76200"/>
            <a:chOff x="1536" y="2256"/>
            <a:chExt cx="626" cy="48"/>
          </a:xfrm>
        </p:grpSpPr>
        <p:sp>
          <p:nvSpPr>
            <p:cNvPr id="165994" name="Rectangle 98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95" name="Freeform 99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96" name="Line 100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36" name="Line 101"/>
          <p:cNvSpPr>
            <a:spLocks noChangeShapeType="1"/>
          </p:cNvSpPr>
          <p:nvPr/>
        </p:nvSpPr>
        <p:spPr bwMode="auto">
          <a:xfrm flipV="1">
            <a:off x="6049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37" name="Line 102"/>
          <p:cNvSpPr>
            <a:spLocks noChangeShapeType="1"/>
          </p:cNvSpPr>
          <p:nvPr/>
        </p:nvSpPr>
        <p:spPr bwMode="auto">
          <a:xfrm flipV="1">
            <a:off x="5440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38" name="Rectangle 103"/>
          <p:cNvSpPr>
            <a:spLocks noChangeArrowheads="1"/>
          </p:cNvSpPr>
          <p:nvPr/>
        </p:nvSpPr>
        <p:spPr bwMode="auto">
          <a:xfrm>
            <a:off x="4983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939" name="Freeform 104"/>
          <p:cNvSpPr>
            <a:spLocks/>
          </p:cNvSpPr>
          <p:nvPr/>
        </p:nvSpPr>
        <p:spPr bwMode="auto">
          <a:xfrm>
            <a:off x="5745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40" name="Freeform 105"/>
          <p:cNvSpPr>
            <a:spLocks/>
          </p:cNvSpPr>
          <p:nvPr/>
        </p:nvSpPr>
        <p:spPr bwMode="auto">
          <a:xfrm flipV="1">
            <a:off x="5745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41" name="Line 106"/>
          <p:cNvSpPr>
            <a:spLocks noChangeShapeType="1"/>
          </p:cNvSpPr>
          <p:nvPr/>
        </p:nvSpPr>
        <p:spPr bwMode="auto">
          <a:xfrm flipV="1">
            <a:off x="5059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42" name="Line 107"/>
          <p:cNvSpPr>
            <a:spLocks noChangeShapeType="1"/>
          </p:cNvSpPr>
          <p:nvPr/>
        </p:nvSpPr>
        <p:spPr bwMode="auto">
          <a:xfrm>
            <a:off x="5211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43" name="Freeform 108"/>
          <p:cNvSpPr>
            <a:spLocks/>
          </p:cNvSpPr>
          <p:nvPr/>
        </p:nvSpPr>
        <p:spPr bwMode="auto">
          <a:xfrm>
            <a:off x="7192963" y="41148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44" name="Group 109"/>
          <p:cNvGrpSpPr>
            <a:grpSpLocks/>
          </p:cNvGrpSpPr>
          <p:nvPr/>
        </p:nvGrpSpPr>
        <p:grpSpPr bwMode="auto">
          <a:xfrm>
            <a:off x="7192963" y="5029200"/>
            <a:ext cx="993775" cy="76200"/>
            <a:chOff x="1536" y="2256"/>
            <a:chExt cx="626" cy="48"/>
          </a:xfrm>
        </p:grpSpPr>
        <p:sp>
          <p:nvSpPr>
            <p:cNvPr id="165991" name="Rectangle 110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92" name="Freeform 111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93" name="Line 112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45" name="Group 113"/>
          <p:cNvGrpSpPr>
            <a:grpSpLocks/>
          </p:cNvGrpSpPr>
          <p:nvPr/>
        </p:nvGrpSpPr>
        <p:grpSpPr bwMode="auto">
          <a:xfrm>
            <a:off x="7192963" y="4267200"/>
            <a:ext cx="993775" cy="76200"/>
            <a:chOff x="1536" y="2256"/>
            <a:chExt cx="626" cy="48"/>
          </a:xfrm>
        </p:grpSpPr>
        <p:sp>
          <p:nvSpPr>
            <p:cNvPr id="165988" name="Rectangle 114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89" name="Freeform 115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90" name="Line 116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46" name="Group 117"/>
          <p:cNvGrpSpPr>
            <a:grpSpLocks/>
          </p:cNvGrpSpPr>
          <p:nvPr/>
        </p:nvGrpSpPr>
        <p:grpSpPr bwMode="auto">
          <a:xfrm>
            <a:off x="7192963" y="4648200"/>
            <a:ext cx="993775" cy="76200"/>
            <a:chOff x="1536" y="2256"/>
            <a:chExt cx="626" cy="48"/>
          </a:xfrm>
        </p:grpSpPr>
        <p:sp>
          <p:nvSpPr>
            <p:cNvPr id="165985" name="Rectangle 118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86" name="Freeform 119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87" name="Line 120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47" name="Line 121"/>
          <p:cNvSpPr>
            <a:spLocks noChangeShapeType="1"/>
          </p:cNvSpPr>
          <p:nvPr/>
        </p:nvSpPr>
        <p:spPr bwMode="auto">
          <a:xfrm>
            <a:off x="79549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48" name="Line 122"/>
          <p:cNvSpPr>
            <a:spLocks noChangeShapeType="1"/>
          </p:cNvSpPr>
          <p:nvPr/>
        </p:nvSpPr>
        <p:spPr bwMode="auto">
          <a:xfrm>
            <a:off x="7345363" y="38862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49" name="Freeform 123"/>
          <p:cNvSpPr>
            <a:spLocks/>
          </p:cNvSpPr>
          <p:nvPr/>
        </p:nvSpPr>
        <p:spPr bwMode="auto">
          <a:xfrm flipV="1">
            <a:off x="7192963" y="1524000"/>
            <a:ext cx="914400" cy="1066800"/>
          </a:xfrm>
          <a:custGeom>
            <a:avLst/>
            <a:gdLst>
              <a:gd name="T0" fmla="*/ 0 w 576"/>
              <a:gd name="T1" fmla="*/ 0 h 672"/>
              <a:gd name="T2" fmla="*/ 2147483647 w 576"/>
              <a:gd name="T3" fmla="*/ 2147483647 h 672"/>
              <a:gd name="T4" fmla="*/ 2147483647 w 576"/>
              <a:gd name="T5" fmla="*/ 2147483647 h 672"/>
              <a:gd name="T6" fmla="*/ 2147483647 w 576"/>
              <a:gd name="T7" fmla="*/ 0 h 672"/>
              <a:gd name="T8" fmla="*/ 2147483647 w 576"/>
              <a:gd name="T9" fmla="*/ 0 h 672"/>
              <a:gd name="T10" fmla="*/ 2147483647 w 576"/>
              <a:gd name="T11" fmla="*/ 2147483647 h 672"/>
              <a:gd name="T12" fmla="*/ 2147483647 w 576"/>
              <a:gd name="T13" fmla="*/ 0 h 672"/>
              <a:gd name="T14" fmla="*/ 0 w 576"/>
              <a:gd name="T15" fmla="*/ 0 h 6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76"/>
              <a:gd name="T25" fmla="*/ 0 h 672"/>
              <a:gd name="T26" fmla="*/ 576 w 576"/>
              <a:gd name="T27" fmla="*/ 672 h 6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76" h="672">
                <a:moveTo>
                  <a:pt x="0" y="0"/>
                </a:moveTo>
                <a:lnTo>
                  <a:pt x="144" y="672"/>
                </a:lnTo>
                <a:lnTo>
                  <a:pt x="450" y="672"/>
                </a:lnTo>
                <a:lnTo>
                  <a:pt x="576" y="0"/>
                </a:lnTo>
                <a:lnTo>
                  <a:pt x="336" y="0"/>
                </a:lnTo>
                <a:lnTo>
                  <a:pt x="288" y="96"/>
                </a:lnTo>
                <a:lnTo>
                  <a:pt x="240" y="0"/>
                </a:lnTo>
                <a:lnTo>
                  <a:pt x="0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65950" name="Group 124"/>
          <p:cNvGrpSpPr>
            <a:grpSpLocks/>
          </p:cNvGrpSpPr>
          <p:nvPr/>
        </p:nvGrpSpPr>
        <p:grpSpPr bwMode="auto">
          <a:xfrm flipV="1">
            <a:off x="7192963" y="1600200"/>
            <a:ext cx="993775" cy="76200"/>
            <a:chOff x="1536" y="2256"/>
            <a:chExt cx="626" cy="48"/>
          </a:xfrm>
        </p:grpSpPr>
        <p:sp>
          <p:nvSpPr>
            <p:cNvPr id="165982" name="Rectangle 125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83" name="Freeform 126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84" name="Line 127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51" name="Group 128"/>
          <p:cNvGrpSpPr>
            <a:grpSpLocks/>
          </p:cNvGrpSpPr>
          <p:nvPr/>
        </p:nvGrpSpPr>
        <p:grpSpPr bwMode="auto">
          <a:xfrm flipV="1">
            <a:off x="7192963" y="2362200"/>
            <a:ext cx="993775" cy="76200"/>
            <a:chOff x="1536" y="2256"/>
            <a:chExt cx="626" cy="48"/>
          </a:xfrm>
        </p:grpSpPr>
        <p:sp>
          <p:nvSpPr>
            <p:cNvPr id="165979" name="Rectangle 129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80" name="Freeform 130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81" name="Line 131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65952" name="Group 132"/>
          <p:cNvGrpSpPr>
            <a:grpSpLocks/>
          </p:cNvGrpSpPr>
          <p:nvPr/>
        </p:nvGrpSpPr>
        <p:grpSpPr bwMode="auto">
          <a:xfrm flipV="1">
            <a:off x="7192963" y="1981200"/>
            <a:ext cx="993775" cy="76200"/>
            <a:chOff x="1536" y="2256"/>
            <a:chExt cx="626" cy="48"/>
          </a:xfrm>
        </p:grpSpPr>
        <p:sp>
          <p:nvSpPr>
            <p:cNvPr id="165976" name="Rectangle 133"/>
            <p:cNvSpPr>
              <a:spLocks noChangeArrowheads="1"/>
            </p:cNvSpPr>
            <p:nvPr/>
          </p:nvSpPr>
          <p:spPr bwMode="auto">
            <a:xfrm>
              <a:off x="1536" y="2256"/>
              <a:ext cx="576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77" name="Freeform 134"/>
            <p:cNvSpPr>
              <a:spLocks/>
            </p:cNvSpPr>
            <p:nvPr/>
          </p:nvSpPr>
          <p:spPr bwMode="auto">
            <a:xfrm>
              <a:off x="2064" y="2256"/>
              <a:ext cx="48" cy="48"/>
            </a:xfrm>
            <a:custGeom>
              <a:avLst/>
              <a:gdLst>
                <a:gd name="T0" fmla="*/ 48 w 48"/>
                <a:gd name="T1" fmla="*/ 1 h 96"/>
                <a:gd name="T2" fmla="*/ 0 w 48"/>
                <a:gd name="T3" fmla="*/ 1 h 96"/>
                <a:gd name="T4" fmla="*/ 48 w 48"/>
                <a:gd name="T5" fmla="*/ 0 h 96"/>
                <a:gd name="T6" fmla="*/ 48 w 48"/>
                <a:gd name="T7" fmla="*/ 1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6"/>
                <a:gd name="T14" fmla="*/ 48 w 48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6">
                  <a:moveTo>
                    <a:pt x="48" y="96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48" y="96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78" name="Line 135"/>
            <p:cNvSpPr>
              <a:spLocks noChangeShapeType="1"/>
            </p:cNvSpPr>
            <p:nvPr/>
          </p:nvSpPr>
          <p:spPr bwMode="auto">
            <a:xfrm>
              <a:off x="2114" y="2280"/>
              <a:ext cx="48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53" name="Line 136"/>
          <p:cNvSpPr>
            <a:spLocks noChangeShapeType="1"/>
          </p:cNvSpPr>
          <p:nvPr/>
        </p:nvSpPr>
        <p:spPr bwMode="auto">
          <a:xfrm flipV="1">
            <a:off x="79549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54" name="Line 137"/>
          <p:cNvSpPr>
            <a:spLocks noChangeShapeType="1"/>
          </p:cNvSpPr>
          <p:nvPr/>
        </p:nvSpPr>
        <p:spPr bwMode="auto">
          <a:xfrm flipV="1">
            <a:off x="7345363" y="2590800"/>
            <a:ext cx="0" cy="2286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55" name="Rectangle 138"/>
          <p:cNvSpPr>
            <a:spLocks noChangeArrowheads="1"/>
          </p:cNvSpPr>
          <p:nvPr/>
        </p:nvSpPr>
        <p:spPr bwMode="auto">
          <a:xfrm>
            <a:off x="6888163" y="2819400"/>
            <a:ext cx="1524000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5956" name="Freeform 139"/>
          <p:cNvSpPr>
            <a:spLocks/>
          </p:cNvSpPr>
          <p:nvPr/>
        </p:nvSpPr>
        <p:spPr bwMode="auto">
          <a:xfrm>
            <a:off x="7650163" y="38862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57" name="Freeform 140"/>
          <p:cNvSpPr>
            <a:spLocks/>
          </p:cNvSpPr>
          <p:nvPr/>
        </p:nvSpPr>
        <p:spPr bwMode="auto">
          <a:xfrm flipV="1">
            <a:off x="7650163" y="1371600"/>
            <a:ext cx="685800" cy="1447800"/>
          </a:xfrm>
          <a:custGeom>
            <a:avLst/>
            <a:gdLst>
              <a:gd name="T0" fmla="*/ 0 w 432"/>
              <a:gd name="T1" fmla="*/ 2147483647 h 912"/>
              <a:gd name="T2" fmla="*/ 0 w 432"/>
              <a:gd name="T3" fmla="*/ 2147483647 h 912"/>
              <a:gd name="T4" fmla="*/ 2147483647 w 432"/>
              <a:gd name="T5" fmla="*/ 2147483647 h 912"/>
              <a:gd name="T6" fmla="*/ 2147483647 w 432"/>
              <a:gd name="T7" fmla="*/ 0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912"/>
              <a:gd name="T14" fmla="*/ 432 w 432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912">
                <a:moveTo>
                  <a:pt x="0" y="816"/>
                </a:moveTo>
                <a:lnTo>
                  <a:pt x="0" y="912"/>
                </a:lnTo>
                <a:lnTo>
                  <a:pt x="432" y="912"/>
                </a:lnTo>
                <a:lnTo>
                  <a:pt x="432" y="0"/>
                </a:lnTo>
              </a:path>
            </a:pathLst>
          </a:cu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58" name="Line 141"/>
          <p:cNvSpPr>
            <a:spLocks noChangeShapeType="1"/>
          </p:cNvSpPr>
          <p:nvPr/>
        </p:nvSpPr>
        <p:spPr bwMode="auto">
          <a:xfrm flipV="1">
            <a:off x="69643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5959" name="Line 142"/>
          <p:cNvSpPr>
            <a:spLocks noChangeShapeType="1"/>
          </p:cNvSpPr>
          <p:nvPr/>
        </p:nvSpPr>
        <p:spPr bwMode="auto">
          <a:xfrm>
            <a:off x="7116763" y="3886200"/>
            <a:ext cx="0" cy="19812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65960" name="Group 143"/>
          <p:cNvGrpSpPr>
            <a:grpSpLocks/>
          </p:cNvGrpSpPr>
          <p:nvPr/>
        </p:nvGrpSpPr>
        <p:grpSpPr bwMode="auto">
          <a:xfrm>
            <a:off x="-44450" y="1143000"/>
            <a:ext cx="2894013" cy="4495800"/>
            <a:chOff x="193" y="816"/>
            <a:chExt cx="1823" cy="2832"/>
          </a:xfrm>
        </p:grpSpPr>
        <p:sp>
          <p:nvSpPr>
            <p:cNvPr id="165973" name="AutoShape 144"/>
            <p:cNvSpPr>
              <a:spLocks noChangeArrowheads="1"/>
            </p:cNvSpPr>
            <p:nvPr/>
          </p:nvSpPr>
          <p:spPr bwMode="auto">
            <a:xfrm>
              <a:off x="864" y="816"/>
              <a:ext cx="1152" cy="273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74" name="Line 145"/>
            <p:cNvSpPr>
              <a:spLocks noChangeShapeType="1"/>
            </p:cNvSpPr>
            <p:nvPr/>
          </p:nvSpPr>
          <p:spPr bwMode="auto">
            <a:xfrm flipH="1">
              <a:off x="576" y="3312"/>
              <a:ext cx="286" cy="15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5975" name="Text Box 146"/>
            <p:cNvSpPr txBox="1">
              <a:spLocks noChangeArrowheads="1"/>
            </p:cNvSpPr>
            <p:nvPr/>
          </p:nvSpPr>
          <p:spPr bwMode="auto">
            <a:xfrm>
              <a:off x="193" y="3417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996600"/>
                  </a:solidFill>
                  <a:latin typeface="Verdana" charset="0"/>
                  <a:ea typeface="굴림" charset="0"/>
                  <a:cs typeface="굴림" charset="0"/>
                </a:rPr>
                <a:t>Lane</a:t>
              </a:r>
            </a:p>
          </p:txBody>
        </p:sp>
      </p:grpSp>
      <p:grpSp>
        <p:nvGrpSpPr>
          <p:cNvPr id="165961" name="Group 147"/>
          <p:cNvGrpSpPr>
            <a:grpSpLocks/>
          </p:cNvGrpSpPr>
          <p:nvPr/>
        </p:nvGrpSpPr>
        <p:grpSpPr bwMode="auto">
          <a:xfrm>
            <a:off x="1173163" y="852488"/>
            <a:ext cx="7391400" cy="1814512"/>
            <a:chOff x="960" y="633"/>
            <a:chExt cx="4656" cy="1143"/>
          </a:xfrm>
        </p:grpSpPr>
        <p:sp>
          <p:nvSpPr>
            <p:cNvPr id="165970" name="AutoShape 148"/>
            <p:cNvSpPr>
              <a:spLocks noChangeArrowheads="1"/>
            </p:cNvSpPr>
            <p:nvPr/>
          </p:nvSpPr>
          <p:spPr bwMode="auto">
            <a:xfrm>
              <a:off x="960" y="912"/>
              <a:ext cx="4656" cy="864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5971" name="Line 149"/>
            <p:cNvSpPr>
              <a:spLocks noChangeShapeType="1"/>
            </p:cNvSpPr>
            <p:nvPr/>
          </p:nvSpPr>
          <p:spPr bwMode="auto">
            <a:xfrm flipV="1">
              <a:off x="3504" y="768"/>
              <a:ext cx="240" cy="1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5972" name="Text Box 150"/>
            <p:cNvSpPr txBox="1">
              <a:spLocks noChangeArrowheads="1"/>
            </p:cNvSpPr>
            <p:nvPr/>
          </p:nvSpPr>
          <p:spPr bwMode="auto">
            <a:xfrm>
              <a:off x="3736" y="633"/>
              <a:ext cx="12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CC9900"/>
                  </a:solidFill>
                  <a:latin typeface="Verdana" charset="0"/>
                  <a:ea typeface="굴림" charset="0"/>
                  <a:cs typeface="굴림" charset="0"/>
                </a:rPr>
                <a:t>Functional Unit</a:t>
              </a:r>
            </a:p>
          </p:txBody>
        </p:sp>
      </p:grpSp>
      <p:sp>
        <p:nvSpPr>
          <p:cNvPr id="165962" name="Text Box 151"/>
          <p:cNvSpPr txBox="1">
            <a:spLocks noChangeArrowheads="1"/>
          </p:cNvSpPr>
          <p:nvPr/>
        </p:nvSpPr>
        <p:spPr bwMode="auto">
          <a:xfrm>
            <a:off x="-26988" y="2592388"/>
            <a:ext cx="12461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Vector</a:t>
            </a:r>
          </a:p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Registers</a:t>
            </a:r>
          </a:p>
        </p:txBody>
      </p:sp>
      <p:sp>
        <p:nvSpPr>
          <p:cNvPr id="165963" name="Line 152"/>
          <p:cNvSpPr>
            <a:spLocks noChangeShapeType="1"/>
          </p:cNvSpPr>
          <p:nvPr/>
        </p:nvSpPr>
        <p:spPr bwMode="auto">
          <a:xfrm flipH="1" flipV="1">
            <a:off x="676275" y="3233738"/>
            <a:ext cx="496888" cy="169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64" name="Rectangle 153"/>
          <p:cNvSpPr>
            <a:spLocks noChangeArrowheads="1"/>
          </p:cNvSpPr>
          <p:nvPr/>
        </p:nvSpPr>
        <p:spPr bwMode="auto">
          <a:xfrm>
            <a:off x="1096963" y="5867400"/>
            <a:ext cx="7315200" cy="533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en-US" altLang="ko-KR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Memory Subsystem</a:t>
            </a:r>
          </a:p>
        </p:txBody>
      </p:sp>
      <p:sp>
        <p:nvSpPr>
          <p:cNvPr id="165965" name="Text Box 154"/>
          <p:cNvSpPr txBox="1">
            <a:spLocks noChangeArrowheads="1"/>
          </p:cNvSpPr>
          <p:nvPr/>
        </p:nvSpPr>
        <p:spPr bwMode="auto">
          <a:xfrm>
            <a:off x="1325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Elements 0, 4, 8, …</a:t>
            </a:r>
          </a:p>
        </p:txBody>
      </p:sp>
      <p:sp>
        <p:nvSpPr>
          <p:cNvPr id="165966" name="Text Box 155"/>
          <p:cNvSpPr txBox="1">
            <a:spLocks noChangeArrowheads="1"/>
          </p:cNvSpPr>
          <p:nvPr/>
        </p:nvSpPr>
        <p:spPr bwMode="auto">
          <a:xfrm>
            <a:off x="3230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Elements 1, 5, 9, …</a:t>
            </a:r>
          </a:p>
        </p:txBody>
      </p:sp>
      <p:sp>
        <p:nvSpPr>
          <p:cNvPr id="165967" name="Text Box 156"/>
          <p:cNvSpPr txBox="1">
            <a:spLocks noChangeArrowheads="1"/>
          </p:cNvSpPr>
          <p:nvPr/>
        </p:nvSpPr>
        <p:spPr bwMode="auto">
          <a:xfrm>
            <a:off x="5135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Elements 2, 6, 10, …</a:t>
            </a:r>
          </a:p>
        </p:txBody>
      </p:sp>
      <p:sp>
        <p:nvSpPr>
          <p:cNvPr id="165968" name="Text Box 157"/>
          <p:cNvSpPr txBox="1">
            <a:spLocks noChangeArrowheads="1"/>
          </p:cNvSpPr>
          <p:nvPr/>
        </p:nvSpPr>
        <p:spPr bwMode="auto">
          <a:xfrm>
            <a:off x="7040563" y="3048000"/>
            <a:ext cx="1231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4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Elements 3, 7, 11, …</a:t>
            </a:r>
          </a:p>
        </p:txBody>
      </p:sp>
      <p:sp>
        <p:nvSpPr>
          <p:cNvPr id="165969" name="TextBox 161"/>
          <p:cNvSpPr txBox="1">
            <a:spLocks noChangeArrowheads="1"/>
          </p:cNvSpPr>
          <p:nvPr/>
        </p:nvSpPr>
        <p:spPr bwMode="auto">
          <a:xfrm>
            <a:off x="152400" y="6535738"/>
            <a:ext cx="1738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0000"/>
                </a:solidFill>
              </a:rPr>
              <a:t>Slide credit: Krste Asanovic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Instruction Level Parallelism</a:t>
            </a:r>
          </a:p>
        </p:txBody>
      </p:sp>
      <p:sp>
        <p:nvSpPr>
          <p:cNvPr id="16691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3735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ko-KR" sz="2000" dirty="0">
                <a:latin typeface="Tahoma" charset="0"/>
                <a:ea typeface="굴림" charset="0"/>
                <a:cs typeface="굴림" charset="0"/>
              </a:rPr>
              <a:t>Can overlap execution of multiple vector instructions</a:t>
            </a:r>
          </a:p>
          <a:p>
            <a:pPr lvl="1"/>
            <a:r>
              <a:rPr lang="en-US" altLang="ko-KR" sz="1600" dirty="0">
                <a:latin typeface="Tahoma" charset="0"/>
                <a:ea typeface="굴림" charset="0"/>
                <a:cs typeface="굴림" charset="0"/>
              </a:rPr>
              <a:t>example machine has 32 elements per vector register and 8 lanes</a:t>
            </a:r>
          </a:p>
          <a:p>
            <a:pPr lvl="1"/>
            <a:r>
              <a:rPr lang="en-US" altLang="ko-KR" sz="1600" dirty="0">
                <a:latin typeface="Verdana" charset="0"/>
                <a:ea typeface="굴림" charset="0"/>
                <a:cs typeface="굴림" charset="0"/>
              </a:rPr>
              <a:t>Complete 24 operations/cycle while issuing 1 short instruction/cycle</a:t>
            </a:r>
          </a:p>
          <a:p>
            <a:pPr lvl="1"/>
            <a:endParaRPr lang="en-US" altLang="ko-KR" sz="1600" dirty="0">
              <a:latin typeface="Tahoma" charset="0"/>
              <a:ea typeface="굴림" charset="0"/>
              <a:cs typeface="굴림" charset="0"/>
            </a:endParaRPr>
          </a:p>
          <a:p>
            <a:endParaRPr lang="en-US" dirty="0">
              <a:latin typeface="Tahoma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5800" y="3616325"/>
            <a:ext cx="3276600" cy="1571625"/>
            <a:chOff x="432" y="2130"/>
            <a:chExt cx="2064" cy="990"/>
          </a:xfrm>
        </p:grpSpPr>
        <p:grpSp>
          <p:nvGrpSpPr>
            <p:cNvPr id="167424" name="Group 3"/>
            <p:cNvGrpSpPr>
              <a:grpSpLocks/>
            </p:cNvGrpSpPr>
            <p:nvPr/>
          </p:nvGrpSpPr>
          <p:grpSpPr bwMode="auto">
            <a:xfrm>
              <a:off x="960" y="2352"/>
              <a:ext cx="1536" cy="768"/>
              <a:chOff x="480" y="2352"/>
              <a:chExt cx="1536" cy="768"/>
            </a:xfrm>
          </p:grpSpPr>
          <p:grpSp>
            <p:nvGrpSpPr>
              <p:cNvPr id="167426" name="Group 7"/>
              <p:cNvGrpSpPr>
                <a:grpSpLocks/>
              </p:cNvGrpSpPr>
              <p:nvPr/>
            </p:nvGrpSpPr>
            <p:grpSpPr bwMode="auto">
              <a:xfrm>
                <a:off x="1824" y="2352"/>
                <a:ext cx="192" cy="192"/>
                <a:chOff x="1824" y="2352"/>
                <a:chExt cx="192" cy="192"/>
              </a:xfrm>
            </p:grpSpPr>
            <p:sp>
              <p:nvSpPr>
                <p:cNvPr id="167521" name="Rectangle 5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22" name="Oval 6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7427" name="Rectangle 7"/>
              <p:cNvSpPr>
                <a:spLocks noChangeArrowheads="1"/>
              </p:cNvSpPr>
              <p:nvPr/>
            </p:nvSpPr>
            <p:spPr bwMode="auto">
              <a:xfrm>
                <a:off x="480" y="2352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428" name="Group 8"/>
              <p:cNvGrpSpPr>
                <a:grpSpLocks/>
              </p:cNvGrpSpPr>
              <p:nvPr/>
            </p:nvGrpSpPr>
            <p:grpSpPr bwMode="auto">
              <a:xfrm>
                <a:off x="1824" y="2544"/>
                <a:ext cx="192" cy="192"/>
                <a:chOff x="1824" y="2352"/>
                <a:chExt cx="192" cy="192"/>
              </a:xfrm>
            </p:grpSpPr>
            <p:sp>
              <p:nvSpPr>
                <p:cNvPr id="167519" name="Rectangle 9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20" name="Oval 10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29" name="Group 11"/>
              <p:cNvGrpSpPr>
                <a:grpSpLocks/>
              </p:cNvGrpSpPr>
              <p:nvPr/>
            </p:nvGrpSpPr>
            <p:grpSpPr bwMode="auto">
              <a:xfrm>
                <a:off x="1824" y="2736"/>
                <a:ext cx="192" cy="192"/>
                <a:chOff x="1824" y="2352"/>
                <a:chExt cx="192" cy="192"/>
              </a:xfrm>
            </p:grpSpPr>
            <p:sp>
              <p:nvSpPr>
                <p:cNvPr id="167517" name="Rectangle 12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18" name="Oval 13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0" name="Group 14"/>
              <p:cNvGrpSpPr>
                <a:grpSpLocks/>
              </p:cNvGrpSpPr>
              <p:nvPr/>
            </p:nvGrpSpPr>
            <p:grpSpPr bwMode="auto">
              <a:xfrm>
                <a:off x="1824" y="2928"/>
                <a:ext cx="192" cy="192"/>
                <a:chOff x="1824" y="2352"/>
                <a:chExt cx="192" cy="192"/>
              </a:xfrm>
            </p:grpSpPr>
            <p:sp>
              <p:nvSpPr>
                <p:cNvPr id="167515" name="Rectangle 15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16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1" name="Group 17"/>
              <p:cNvGrpSpPr>
                <a:grpSpLocks/>
              </p:cNvGrpSpPr>
              <p:nvPr/>
            </p:nvGrpSpPr>
            <p:grpSpPr bwMode="auto">
              <a:xfrm>
                <a:off x="1632" y="2352"/>
                <a:ext cx="192" cy="192"/>
                <a:chOff x="1824" y="2352"/>
                <a:chExt cx="192" cy="192"/>
              </a:xfrm>
            </p:grpSpPr>
            <p:sp>
              <p:nvSpPr>
                <p:cNvPr id="167513" name="Rectangle 18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14" name="Oval 19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2" name="Group 20"/>
              <p:cNvGrpSpPr>
                <a:grpSpLocks/>
              </p:cNvGrpSpPr>
              <p:nvPr/>
            </p:nvGrpSpPr>
            <p:grpSpPr bwMode="auto">
              <a:xfrm>
                <a:off x="1632" y="2544"/>
                <a:ext cx="192" cy="192"/>
                <a:chOff x="1824" y="2352"/>
                <a:chExt cx="192" cy="192"/>
              </a:xfrm>
            </p:grpSpPr>
            <p:sp>
              <p:nvSpPr>
                <p:cNvPr id="167511" name="Rectangle 21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12" name="Oval 22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3" name="Group 23"/>
              <p:cNvGrpSpPr>
                <a:grpSpLocks/>
              </p:cNvGrpSpPr>
              <p:nvPr/>
            </p:nvGrpSpPr>
            <p:grpSpPr bwMode="auto">
              <a:xfrm>
                <a:off x="1632" y="2736"/>
                <a:ext cx="192" cy="192"/>
                <a:chOff x="1824" y="2352"/>
                <a:chExt cx="192" cy="192"/>
              </a:xfrm>
            </p:grpSpPr>
            <p:sp>
              <p:nvSpPr>
                <p:cNvPr id="167509" name="Rectangle 24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10" name="Oval 25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4" name="Group 26"/>
              <p:cNvGrpSpPr>
                <a:grpSpLocks/>
              </p:cNvGrpSpPr>
              <p:nvPr/>
            </p:nvGrpSpPr>
            <p:grpSpPr bwMode="auto">
              <a:xfrm>
                <a:off x="1632" y="2928"/>
                <a:ext cx="192" cy="192"/>
                <a:chOff x="1824" y="2352"/>
                <a:chExt cx="192" cy="192"/>
              </a:xfrm>
            </p:grpSpPr>
            <p:sp>
              <p:nvSpPr>
                <p:cNvPr id="167507" name="Rectangle 27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08" name="Oval 28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5" name="Group 29"/>
              <p:cNvGrpSpPr>
                <a:grpSpLocks/>
              </p:cNvGrpSpPr>
              <p:nvPr/>
            </p:nvGrpSpPr>
            <p:grpSpPr bwMode="auto">
              <a:xfrm>
                <a:off x="1440" y="2352"/>
                <a:ext cx="192" cy="192"/>
                <a:chOff x="1824" y="2352"/>
                <a:chExt cx="192" cy="192"/>
              </a:xfrm>
            </p:grpSpPr>
            <p:sp>
              <p:nvSpPr>
                <p:cNvPr id="167505" name="Rectangle 30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06" name="Oval 31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6" name="Group 32"/>
              <p:cNvGrpSpPr>
                <a:grpSpLocks/>
              </p:cNvGrpSpPr>
              <p:nvPr/>
            </p:nvGrpSpPr>
            <p:grpSpPr bwMode="auto">
              <a:xfrm>
                <a:off x="1440" y="2544"/>
                <a:ext cx="192" cy="192"/>
                <a:chOff x="1824" y="2352"/>
                <a:chExt cx="192" cy="192"/>
              </a:xfrm>
            </p:grpSpPr>
            <p:sp>
              <p:nvSpPr>
                <p:cNvPr id="167503" name="Rectangle 33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04" name="Oval 34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7" name="Group 35"/>
              <p:cNvGrpSpPr>
                <a:grpSpLocks/>
              </p:cNvGrpSpPr>
              <p:nvPr/>
            </p:nvGrpSpPr>
            <p:grpSpPr bwMode="auto">
              <a:xfrm>
                <a:off x="1440" y="2736"/>
                <a:ext cx="192" cy="192"/>
                <a:chOff x="1824" y="2352"/>
                <a:chExt cx="192" cy="192"/>
              </a:xfrm>
            </p:grpSpPr>
            <p:sp>
              <p:nvSpPr>
                <p:cNvPr id="167501" name="Rectangle 36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02" name="Oval 37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8" name="Group 38"/>
              <p:cNvGrpSpPr>
                <a:grpSpLocks/>
              </p:cNvGrpSpPr>
              <p:nvPr/>
            </p:nvGrpSpPr>
            <p:grpSpPr bwMode="auto">
              <a:xfrm>
                <a:off x="1440" y="2928"/>
                <a:ext cx="192" cy="192"/>
                <a:chOff x="1824" y="2352"/>
                <a:chExt cx="192" cy="192"/>
              </a:xfrm>
            </p:grpSpPr>
            <p:sp>
              <p:nvSpPr>
                <p:cNvPr id="167499" name="Rectangle 39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500" name="Oval 40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39" name="Group 41"/>
              <p:cNvGrpSpPr>
                <a:grpSpLocks/>
              </p:cNvGrpSpPr>
              <p:nvPr/>
            </p:nvGrpSpPr>
            <p:grpSpPr bwMode="auto">
              <a:xfrm>
                <a:off x="1248" y="2352"/>
                <a:ext cx="192" cy="192"/>
                <a:chOff x="1824" y="2352"/>
                <a:chExt cx="192" cy="192"/>
              </a:xfrm>
            </p:grpSpPr>
            <p:sp>
              <p:nvSpPr>
                <p:cNvPr id="167497" name="Rectangle 42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98" name="Oval 43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0" name="Group 44"/>
              <p:cNvGrpSpPr>
                <a:grpSpLocks/>
              </p:cNvGrpSpPr>
              <p:nvPr/>
            </p:nvGrpSpPr>
            <p:grpSpPr bwMode="auto">
              <a:xfrm>
                <a:off x="1248" y="2544"/>
                <a:ext cx="192" cy="192"/>
                <a:chOff x="1824" y="2352"/>
                <a:chExt cx="192" cy="192"/>
              </a:xfrm>
            </p:grpSpPr>
            <p:sp>
              <p:nvSpPr>
                <p:cNvPr id="167495" name="Rectangle 45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96" name="Oval 46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1" name="Group 47"/>
              <p:cNvGrpSpPr>
                <a:grpSpLocks/>
              </p:cNvGrpSpPr>
              <p:nvPr/>
            </p:nvGrpSpPr>
            <p:grpSpPr bwMode="auto">
              <a:xfrm>
                <a:off x="1248" y="2736"/>
                <a:ext cx="192" cy="192"/>
                <a:chOff x="1824" y="2352"/>
                <a:chExt cx="192" cy="192"/>
              </a:xfrm>
            </p:grpSpPr>
            <p:sp>
              <p:nvSpPr>
                <p:cNvPr id="167493" name="Rectangle 48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94" name="Oval 49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2" name="Group 50"/>
              <p:cNvGrpSpPr>
                <a:grpSpLocks/>
              </p:cNvGrpSpPr>
              <p:nvPr/>
            </p:nvGrpSpPr>
            <p:grpSpPr bwMode="auto">
              <a:xfrm>
                <a:off x="1248" y="2928"/>
                <a:ext cx="192" cy="192"/>
                <a:chOff x="1824" y="2352"/>
                <a:chExt cx="192" cy="192"/>
              </a:xfrm>
            </p:grpSpPr>
            <p:sp>
              <p:nvSpPr>
                <p:cNvPr id="167491" name="Rectangle 51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92" name="Oval 52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3" name="Group 53"/>
              <p:cNvGrpSpPr>
                <a:grpSpLocks/>
              </p:cNvGrpSpPr>
              <p:nvPr/>
            </p:nvGrpSpPr>
            <p:grpSpPr bwMode="auto">
              <a:xfrm>
                <a:off x="1056" y="2352"/>
                <a:ext cx="192" cy="192"/>
                <a:chOff x="1824" y="2352"/>
                <a:chExt cx="192" cy="192"/>
              </a:xfrm>
            </p:grpSpPr>
            <p:sp>
              <p:nvSpPr>
                <p:cNvPr id="167489" name="Rectangle 54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90" name="Oval 55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4" name="Group 56"/>
              <p:cNvGrpSpPr>
                <a:grpSpLocks/>
              </p:cNvGrpSpPr>
              <p:nvPr/>
            </p:nvGrpSpPr>
            <p:grpSpPr bwMode="auto">
              <a:xfrm>
                <a:off x="1056" y="2544"/>
                <a:ext cx="192" cy="192"/>
                <a:chOff x="1824" y="2352"/>
                <a:chExt cx="192" cy="192"/>
              </a:xfrm>
            </p:grpSpPr>
            <p:sp>
              <p:nvSpPr>
                <p:cNvPr id="167487" name="Rectangle 57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88" name="Oval 58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5" name="Group 59"/>
              <p:cNvGrpSpPr>
                <a:grpSpLocks/>
              </p:cNvGrpSpPr>
              <p:nvPr/>
            </p:nvGrpSpPr>
            <p:grpSpPr bwMode="auto">
              <a:xfrm>
                <a:off x="1056" y="2736"/>
                <a:ext cx="192" cy="192"/>
                <a:chOff x="1824" y="2352"/>
                <a:chExt cx="192" cy="192"/>
              </a:xfrm>
            </p:grpSpPr>
            <p:sp>
              <p:nvSpPr>
                <p:cNvPr id="167485" name="Rectangle 60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86" name="Oval 61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6" name="Group 62"/>
              <p:cNvGrpSpPr>
                <a:grpSpLocks/>
              </p:cNvGrpSpPr>
              <p:nvPr/>
            </p:nvGrpSpPr>
            <p:grpSpPr bwMode="auto">
              <a:xfrm>
                <a:off x="1056" y="2928"/>
                <a:ext cx="192" cy="192"/>
                <a:chOff x="1824" y="2352"/>
                <a:chExt cx="192" cy="192"/>
              </a:xfrm>
            </p:grpSpPr>
            <p:sp>
              <p:nvSpPr>
                <p:cNvPr id="167483" name="Rectangle 63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84" name="Oval 64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7" name="Group 65"/>
              <p:cNvGrpSpPr>
                <a:grpSpLocks/>
              </p:cNvGrpSpPr>
              <p:nvPr/>
            </p:nvGrpSpPr>
            <p:grpSpPr bwMode="auto">
              <a:xfrm>
                <a:off x="864" y="2352"/>
                <a:ext cx="192" cy="192"/>
                <a:chOff x="1824" y="2352"/>
                <a:chExt cx="192" cy="192"/>
              </a:xfrm>
            </p:grpSpPr>
            <p:sp>
              <p:nvSpPr>
                <p:cNvPr id="167481" name="Rectangle 66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82" name="Oval 67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8" name="Group 68"/>
              <p:cNvGrpSpPr>
                <a:grpSpLocks/>
              </p:cNvGrpSpPr>
              <p:nvPr/>
            </p:nvGrpSpPr>
            <p:grpSpPr bwMode="auto">
              <a:xfrm>
                <a:off x="864" y="2544"/>
                <a:ext cx="192" cy="192"/>
                <a:chOff x="1824" y="2352"/>
                <a:chExt cx="192" cy="192"/>
              </a:xfrm>
            </p:grpSpPr>
            <p:sp>
              <p:nvSpPr>
                <p:cNvPr id="167479" name="Rectangle 69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80" name="Oval 70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49" name="Group 71"/>
              <p:cNvGrpSpPr>
                <a:grpSpLocks/>
              </p:cNvGrpSpPr>
              <p:nvPr/>
            </p:nvGrpSpPr>
            <p:grpSpPr bwMode="auto">
              <a:xfrm>
                <a:off x="864" y="2736"/>
                <a:ext cx="192" cy="192"/>
                <a:chOff x="1824" y="2352"/>
                <a:chExt cx="192" cy="192"/>
              </a:xfrm>
            </p:grpSpPr>
            <p:sp>
              <p:nvSpPr>
                <p:cNvPr id="167477" name="Rectangle 72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78" name="Oval 73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0" name="Group 74"/>
              <p:cNvGrpSpPr>
                <a:grpSpLocks/>
              </p:cNvGrpSpPr>
              <p:nvPr/>
            </p:nvGrpSpPr>
            <p:grpSpPr bwMode="auto">
              <a:xfrm>
                <a:off x="864" y="2928"/>
                <a:ext cx="192" cy="192"/>
                <a:chOff x="1824" y="2352"/>
                <a:chExt cx="192" cy="192"/>
              </a:xfrm>
            </p:grpSpPr>
            <p:sp>
              <p:nvSpPr>
                <p:cNvPr id="167475" name="Rectangle 75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76" name="Oval 76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1" name="Group 77"/>
              <p:cNvGrpSpPr>
                <a:grpSpLocks/>
              </p:cNvGrpSpPr>
              <p:nvPr/>
            </p:nvGrpSpPr>
            <p:grpSpPr bwMode="auto">
              <a:xfrm>
                <a:off x="672" y="2352"/>
                <a:ext cx="192" cy="192"/>
                <a:chOff x="1824" y="2352"/>
                <a:chExt cx="192" cy="192"/>
              </a:xfrm>
            </p:grpSpPr>
            <p:sp>
              <p:nvSpPr>
                <p:cNvPr id="167473" name="Rectangle 78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74" name="Oval 79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2" name="Group 80"/>
              <p:cNvGrpSpPr>
                <a:grpSpLocks/>
              </p:cNvGrpSpPr>
              <p:nvPr/>
            </p:nvGrpSpPr>
            <p:grpSpPr bwMode="auto">
              <a:xfrm>
                <a:off x="672" y="2544"/>
                <a:ext cx="192" cy="192"/>
                <a:chOff x="1824" y="2352"/>
                <a:chExt cx="192" cy="192"/>
              </a:xfrm>
            </p:grpSpPr>
            <p:sp>
              <p:nvSpPr>
                <p:cNvPr id="167471" name="Rectangle 81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72" name="Oval 82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3" name="Group 83"/>
              <p:cNvGrpSpPr>
                <a:grpSpLocks/>
              </p:cNvGrpSpPr>
              <p:nvPr/>
            </p:nvGrpSpPr>
            <p:grpSpPr bwMode="auto">
              <a:xfrm>
                <a:off x="672" y="2736"/>
                <a:ext cx="192" cy="192"/>
                <a:chOff x="1824" y="2352"/>
                <a:chExt cx="192" cy="192"/>
              </a:xfrm>
            </p:grpSpPr>
            <p:sp>
              <p:nvSpPr>
                <p:cNvPr id="167469" name="Rectangle 84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70" name="Oval 85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4" name="Group 86"/>
              <p:cNvGrpSpPr>
                <a:grpSpLocks/>
              </p:cNvGrpSpPr>
              <p:nvPr/>
            </p:nvGrpSpPr>
            <p:grpSpPr bwMode="auto">
              <a:xfrm>
                <a:off x="672" y="2928"/>
                <a:ext cx="192" cy="192"/>
                <a:chOff x="1824" y="2352"/>
                <a:chExt cx="192" cy="192"/>
              </a:xfrm>
            </p:grpSpPr>
            <p:sp>
              <p:nvSpPr>
                <p:cNvPr id="167467" name="Rectangle 87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68" name="Oval 88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5" name="Group 89"/>
              <p:cNvGrpSpPr>
                <a:grpSpLocks/>
              </p:cNvGrpSpPr>
              <p:nvPr/>
            </p:nvGrpSpPr>
            <p:grpSpPr bwMode="auto">
              <a:xfrm>
                <a:off x="480" y="2352"/>
                <a:ext cx="192" cy="192"/>
                <a:chOff x="1824" y="2352"/>
                <a:chExt cx="192" cy="192"/>
              </a:xfrm>
            </p:grpSpPr>
            <p:sp>
              <p:nvSpPr>
                <p:cNvPr id="167465" name="Rectangle 90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66" name="Oval 91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6" name="Group 92"/>
              <p:cNvGrpSpPr>
                <a:grpSpLocks/>
              </p:cNvGrpSpPr>
              <p:nvPr/>
            </p:nvGrpSpPr>
            <p:grpSpPr bwMode="auto">
              <a:xfrm>
                <a:off x="480" y="2544"/>
                <a:ext cx="192" cy="192"/>
                <a:chOff x="1824" y="2352"/>
                <a:chExt cx="192" cy="192"/>
              </a:xfrm>
            </p:grpSpPr>
            <p:sp>
              <p:nvSpPr>
                <p:cNvPr id="167463" name="Rectangle 93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64" name="Oval 94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7" name="Group 95"/>
              <p:cNvGrpSpPr>
                <a:grpSpLocks/>
              </p:cNvGrpSpPr>
              <p:nvPr/>
            </p:nvGrpSpPr>
            <p:grpSpPr bwMode="auto">
              <a:xfrm>
                <a:off x="480" y="2736"/>
                <a:ext cx="192" cy="192"/>
                <a:chOff x="1824" y="2352"/>
                <a:chExt cx="192" cy="192"/>
              </a:xfrm>
            </p:grpSpPr>
            <p:sp>
              <p:nvSpPr>
                <p:cNvPr id="167461" name="Rectangle 96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62" name="Oval 97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458" name="Group 98"/>
              <p:cNvGrpSpPr>
                <a:grpSpLocks/>
              </p:cNvGrpSpPr>
              <p:nvPr/>
            </p:nvGrpSpPr>
            <p:grpSpPr bwMode="auto">
              <a:xfrm>
                <a:off x="480" y="2928"/>
                <a:ext cx="192" cy="192"/>
                <a:chOff x="1824" y="2352"/>
                <a:chExt cx="192" cy="192"/>
              </a:xfrm>
            </p:grpSpPr>
            <p:sp>
              <p:nvSpPr>
                <p:cNvPr id="167459" name="Rectangle 99"/>
                <p:cNvSpPr>
                  <a:spLocks noChangeArrowheads="1"/>
                </p:cNvSpPr>
                <p:nvPr/>
              </p:nvSpPr>
              <p:spPr bwMode="auto">
                <a:xfrm>
                  <a:off x="1824" y="2352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60" name="Oval 100"/>
                <p:cNvSpPr>
                  <a:spLocks noChangeArrowheads="1"/>
                </p:cNvSpPr>
                <p:nvPr/>
              </p:nvSpPr>
              <p:spPr bwMode="auto">
                <a:xfrm>
                  <a:off x="1872" y="2400"/>
                  <a:ext cx="96" cy="96"/>
                </a:xfrm>
                <a:prstGeom prst="ellipse">
                  <a:avLst/>
                </a:prstGeom>
                <a:solidFill>
                  <a:srgbClr val="FFFF66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7425" name="AutoShape 101"/>
            <p:cNvSpPr>
              <a:spLocks noChangeArrowheads="1"/>
            </p:cNvSpPr>
            <p:nvPr/>
          </p:nvSpPr>
          <p:spPr bwMode="auto">
            <a:xfrm>
              <a:off x="432" y="2130"/>
              <a:ext cx="529" cy="429"/>
            </a:xfrm>
            <a:prstGeom prst="rightArrow">
              <a:avLst>
                <a:gd name="adj1" fmla="val 50000"/>
                <a:gd name="adj2" fmla="val 3082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</p:grpSp>
      <p:grpSp>
        <p:nvGrpSpPr>
          <p:cNvPr id="43429" name="Group 104"/>
          <p:cNvGrpSpPr>
            <a:grpSpLocks/>
          </p:cNvGrpSpPr>
          <p:nvPr/>
        </p:nvGrpSpPr>
        <p:grpSpPr bwMode="auto">
          <a:xfrm>
            <a:off x="685800" y="2446338"/>
            <a:ext cx="3276600" cy="1522412"/>
            <a:chOff x="432" y="1393"/>
            <a:chExt cx="2064" cy="959"/>
          </a:xfrm>
        </p:grpSpPr>
        <p:grpSp>
          <p:nvGrpSpPr>
            <p:cNvPr id="167325" name="Group 105"/>
            <p:cNvGrpSpPr>
              <a:grpSpLocks/>
            </p:cNvGrpSpPr>
            <p:nvPr/>
          </p:nvGrpSpPr>
          <p:grpSpPr bwMode="auto">
            <a:xfrm>
              <a:off x="960" y="1584"/>
              <a:ext cx="1536" cy="768"/>
              <a:chOff x="480" y="1584"/>
              <a:chExt cx="1536" cy="768"/>
            </a:xfrm>
          </p:grpSpPr>
          <p:grpSp>
            <p:nvGrpSpPr>
              <p:cNvPr id="167327" name="Group 106"/>
              <p:cNvGrpSpPr>
                <a:grpSpLocks/>
              </p:cNvGrpSpPr>
              <p:nvPr/>
            </p:nvGrpSpPr>
            <p:grpSpPr bwMode="auto">
              <a:xfrm>
                <a:off x="1824" y="1584"/>
                <a:ext cx="192" cy="192"/>
                <a:chOff x="1824" y="1584"/>
                <a:chExt cx="192" cy="192"/>
              </a:xfrm>
            </p:grpSpPr>
            <p:sp>
              <p:nvSpPr>
                <p:cNvPr id="167422" name="Rectangle 107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23" name="Oval 108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67328" name="Rectangle 109"/>
              <p:cNvSpPr>
                <a:spLocks noChangeArrowheads="1"/>
              </p:cNvSpPr>
              <p:nvPr/>
            </p:nvSpPr>
            <p:spPr bwMode="auto">
              <a:xfrm>
                <a:off x="480" y="1584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329" name="Group 110"/>
              <p:cNvGrpSpPr>
                <a:grpSpLocks/>
              </p:cNvGrpSpPr>
              <p:nvPr/>
            </p:nvGrpSpPr>
            <p:grpSpPr bwMode="auto">
              <a:xfrm>
                <a:off x="1824" y="1776"/>
                <a:ext cx="192" cy="192"/>
                <a:chOff x="1824" y="1584"/>
                <a:chExt cx="192" cy="192"/>
              </a:xfrm>
            </p:grpSpPr>
            <p:sp>
              <p:nvSpPr>
                <p:cNvPr id="167420" name="Rectangle 111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21" name="Oval 112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0" name="Group 113"/>
              <p:cNvGrpSpPr>
                <a:grpSpLocks/>
              </p:cNvGrpSpPr>
              <p:nvPr/>
            </p:nvGrpSpPr>
            <p:grpSpPr bwMode="auto">
              <a:xfrm>
                <a:off x="1824" y="1968"/>
                <a:ext cx="192" cy="192"/>
                <a:chOff x="1824" y="1584"/>
                <a:chExt cx="192" cy="192"/>
              </a:xfrm>
            </p:grpSpPr>
            <p:sp>
              <p:nvSpPr>
                <p:cNvPr id="167418" name="Rectangle 114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19" name="Oval 115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1" name="Group 116"/>
              <p:cNvGrpSpPr>
                <a:grpSpLocks/>
              </p:cNvGrpSpPr>
              <p:nvPr/>
            </p:nvGrpSpPr>
            <p:grpSpPr bwMode="auto">
              <a:xfrm>
                <a:off x="1824" y="2160"/>
                <a:ext cx="192" cy="192"/>
                <a:chOff x="1824" y="1584"/>
                <a:chExt cx="192" cy="192"/>
              </a:xfrm>
            </p:grpSpPr>
            <p:sp>
              <p:nvSpPr>
                <p:cNvPr id="167416" name="Rectangle 117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17" name="Oval 118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2" name="Group 119"/>
              <p:cNvGrpSpPr>
                <a:grpSpLocks/>
              </p:cNvGrpSpPr>
              <p:nvPr/>
            </p:nvGrpSpPr>
            <p:grpSpPr bwMode="auto">
              <a:xfrm>
                <a:off x="1632" y="1584"/>
                <a:ext cx="192" cy="192"/>
                <a:chOff x="1824" y="1584"/>
                <a:chExt cx="192" cy="192"/>
              </a:xfrm>
            </p:grpSpPr>
            <p:sp>
              <p:nvSpPr>
                <p:cNvPr id="167414" name="Rectangle 120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15" name="Oval 121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3" name="Group 122"/>
              <p:cNvGrpSpPr>
                <a:grpSpLocks/>
              </p:cNvGrpSpPr>
              <p:nvPr/>
            </p:nvGrpSpPr>
            <p:grpSpPr bwMode="auto">
              <a:xfrm>
                <a:off x="1632" y="1776"/>
                <a:ext cx="192" cy="192"/>
                <a:chOff x="1824" y="1584"/>
                <a:chExt cx="192" cy="192"/>
              </a:xfrm>
            </p:grpSpPr>
            <p:sp>
              <p:nvSpPr>
                <p:cNvPr id="167412" name="Rectangle 123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13" name="Oval 124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4" name="Group 125"/>
              <p:cNvGrpSpPr>
                <a:grpSpLocks/>
              </p:cNvGrpSpPr>
              <p:nvPr/>
            </p:nvGrpSpPr>
            <p:grpSpPr bwMode="auto">
              <a:xfrm>
                <a:off x="1632" y="1968"/>
                <a:ext cx="192" cy="192"/>
                <a:chOff x="1824" y="1584"/>
                <a:chExt cx="192" cy="192"/>
              </a:xfrm>
            </p:grpSpPr>
            <p:sp>
              <p:nvSpPr>
                <p:cNvPr id="167410" name="Rectangle 126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11" name="Oval 127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5" name="Group 128"/>
              <p:cNvGrpSpPr>
                <a:grpSpLocks/>
              </p:cNvGrpSpPr>
              <p:nvPr/>
            </p:nvGrpSpPr>
            <p:grpSpPr bwMode="auto">
              <a:xfrm>
                <a:off x="1632" y="2160"/>
                <a:ext cx="192" cy="192"/>
                <a:chOff x="1824" y="1584"/>
                <a:chExt cx="192" cy="192"/>
              </a:xfrm>
            </p:grpSpPr>
            <p:sp>
              <p:nvSpPr>
                <p:cNvPr id="167408" name="Rectangle 129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09" name="Oval 130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6" name="Group 131"/>
              <p:cNvGrpSpPr>
                <a:grpSpLocks/>
              </p:cNvGrpSpPr>
              <p:nvPr/>
            </p:nvGrpSpPr>
            <p:grpSpPr bwMode="auto">
              <a:xfrm>
                <a:off x="1440" y="1584"/>
                <a:ext cx="192" cy="192"/>
                <a:chOff x="1824" y="1584"/>
                <a:chExt cx="192" cy="192"/>
              </a:xfrm>
            </p:grpSpPr>
            <p:sp>
              <p:nvSpPr>
                <p:cNvPr id="167406" name="Rectangle 132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07" name="Oval 133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7" name="Group 134"/>
              <p:cNvGrpSpPr>
                <a:grpSpLocks/>
              </p:cNvGrpSpPr>
              <p:nvPr/>
            </p:nvGrpSpPr>
            <p:grpSpPr bwMode="auto">
              <a:xfrm>
                <a:off x="1440" y="1776"/>
                <a:ext cx="192" cy="192"/>
                <a:chOff x="1824" y="1584"/>
                <a:chExt cx="192" cy="192"/>
              </a:xfrm>
            </p:grpSpPr>
            <p:sp>
              <p:nvSpPr>
                <p:cNvPr id="167404" name="Rectangle 135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05" name="Oval 136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8" name="Group 137"/>
              <p:cNvGrpSpPr>
                <a:grpSpLocks/>
              </p:cNvGrpSpPr>
              <p:nvPr/>
            </p:nvGrpSpPr>
            <p:grpSpPr bwMode="auto">
              <a:xfrm>
                <a:off x="1440" y="1968"/>
                <a:ext cx="192" cy="192"/>
                <a:chOff x="1824" y="1584"/>
                <a:chExt cx="192" cy="192"/>
              </a:xfrm>
            </p:grpSpPr>
            <p:sp>
              <p:nvSpPr>
                <p:cNvPr id="167402" name="Rectangle 138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03" name="Oval 139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39" name="Group 140"/>
              <p:cNvGrpSpPr>
                <a:grpSpLocks/>
              </p:cNvGrpSpPr>
              <p:nvPr/>
            </p:nvGrpSpPr>
            <p:grpSpPr bwMode="auto">
              <a:xfrm>
                <a:off x="1440" y="2160"/>
                <a:ext cx="192" cy="192"/>
                <a:chOff x="1824" y="1584"/>
                <a:chExt cx="192" cy="192"/>
              </a:xfrm>
            </p:grpSpPr>
            <p:sp>
              <p:nvSpPr>
                <p:cNvPr id="167400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401" name="Oval 142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0" name="Group 143"/>
              <p:cNvGrpSpPr>
                <a:grpSpLocks/>
              </p:cNvGrpSpPr>
              <p:nvPr/>
            </p:nvGrpSpPr>
            <p:grpSpPr bwMode="auto">
              <a:xfrm>
                <a:off x="1248" y="1584"/>
                <a:ext cx="192" cy="192"/>
                <a:chOff x="1824" y="1584"/>
                <a:chExt cx="192" cy="192"/>
              </a:xfrm>
            </p:grpSpPr>
            <p:sp>
              <p:nvSpPr>
                <p:cNvPr id="167398" name="Rectangle 144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99" name="Oval 145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1" name="Group 146"/>
              <p:cNvGrpSpPr>
                <a:grpSpLocks/>
              </p:cNvGrpSpPr>
              <p:nvPr/>
            </p:nvGrpSpPr>
            <p:grpSpPr bwMode="auto">
              <a:xfrm>
                <a:off x="1248" y="1776"/>
                <a:ext cx="192" cy="192"/>
                <a:chOff x="1824" y="1584"/>
                <a:chExt cx="192" cy="192"/>
              </a:xfrm>
            </p:grpSpPr>
            <p:sp>
              <p:nvSpPr>
                <p:cNvPr id="167396" name="Rectangle 147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97" name="Oval 148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2" name="Group 149"/>
              <p:cNvGrpSpPr>
                <a:grpSpLocks/>
              </p:cNvGrpSpPr>
              <p:nvPr/>
            </p:nvGrpSpPr>
            <p:grpSpPr bwMode="auto">
              <a:xfrm>
                <a:off x="1248" y="1968"/>
                <a:ext cx="192" cy="192"/>
                <a:chOff x="1824" y="1584"/>
                <a:chExt cx="192" cy="192"/>
              </a:xfrm>
            </p:grpSpPr>
            <p:sp>
              <p:nvSpPr>
                <p:cNvPr id="167394" name="Rectangle 150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95" name="Oval 151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3" name="Group 152"/>
              <p:cNvGrpSpPr>
                <a:grpSpLocks/>
              </p:cNvGrpSpPr>
              <p:nvPr/>
            </p:nvGrpSpPr>
            <p:grpSpPr bwMode="auto">
              <a:xfrm>
                <a:off x="1248" y="2160"/>
                <a:ext cx="192" cy="192"/>
                <a:chOff x="1824" y="1584"/>
                <a:chExt cx="192" cy="192"/>
              </a:xfrm>
            </p:grpSpPr>
            <p:sp>
              <p:nvSpPr>
                <p:cNvPr id="167392" name="Rectangle 153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93" name="Oval 154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4" name="Group 155"/>
              <p:cNvGrpSpPr>
                <a:grpSpLocks/>
              </p:cNvGrpSpPr>
              <p:nvPr/>
            </p:nvGrpSpPr>
            <p:grpSpPr bwMode="auto">
              <a:xfrm>
                <a:off x="1056" y="1584"/>
                <a:ext cx="192" cy="192"/>
                <a:chOff x="1824" y="1584"/>
                <a:chExt cx="192" cy="192"/>
              </a:xfrm>
            </p:grpSpPr>
            <p:sp>
              <p:nvSpPr>
                <p:cNvPr id="167390" name="Rectangle 156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91" name="Oval 157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5" name="Group 158"/>
              <p:cNvGrpSpPr>
                <a:grpSpLocks/>
              </p:cNvGrpSpPr>
              <p:nvPr/>
            </p:nvGrpSpPr>
            <p:grpSpPr bwMode="auto">
              <a:xfrm>
                <a:off x="1056" y="1776"/>
                <a:ext cx="192" cy="192"/>
                <a:chOff x="1824" y="1584"/>
                <a:chExt cx="192" cy="192"/>
              </a:xfrm>
            </p:grpSpPr>
            <p:sp>
              <p:nvSpPr>
                <p:cNvPr id="167388" name="Rectangle 159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89" name="Oval 160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6" name="Group 161"/>
              <p:cNvGrpSpPr>
                <a:grpSpLocks/>
              </p:cNvGrpSpPr>
              <p:nvPr/>
            </p:nvGrpSpPr>
            <p:grpSpPr bwMode="auto">
              <a:xfrm>
                <a:off x="1056" y="1968"/>
                <a:ext cx="192" cy="192"/>
                <a:chOff x="1824" y="1584"/>
                <a:chExt cx="192" cy="192"/>
              </a:xfrm>
            </p:grpSpPr>
            <p:sp>
              <p:nvSpPr>
                <p:cNvPr id="167386" name="Rectangle 162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87" name="Oval 163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7" name="Group 164"/>
              <p:cNvGrpSpPr>
                <a:grpSpLocks/>
              </p:cNvGrpSpPr>
              <p:nvPr/>
            </p:nvGrpSpPr>
            <p:grpSpPr bwMode="auto">
              <a:xfrm>
                <a:off x="1056" y="2160"/>
                <a:ext cx="192" cy="192"/>
                <a:chOff x="1824" y="1584"/>
                <a:chExt cx="192" cy="192"/>
              </a:xfrm>
            </p:grpSpPr>
            <p:sp>
              <p:nvSpPr>
                <p:cNvPr id="167384" name="Rectangle 165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85" name="Oval 166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8" name="Group 167"/>
              <p:cNvGrpSpPr>
                <a:grpSpLocks/>
              </p:cNvGrpSpPr>
              <p:nvPr/>
            </p:nvGrpSpPr>
            <p:grpSpPr bwMode="auto">
              <a:xfrm>
                <a:off x="864" y="1584"/>
                <a:ext cx="192" cy="192"/>
                <a:chOff x="1824" y="1584"/>
                <a:chExt cx="192" cy="192"/>
              </a:xfrm>
            </p:grpSpPr>
            <p:sp>
              <p:nvSpPr>
                <p:cNvPr id="167382" name="Rectangle 168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83" name="Oval 169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49" name="Group 170"/>
              <p:cNvGrpSpPr>
                <a:grpSpLocks/>
              </p:cNvGrpSpPr>
              <p:nvPr/>
            </p:nvGrpSpPr>
            <p:grpSpPr bwMode="auto">
              <a:xfrm>
                <a:off x="864" y="1776"/>
                <a:ext cx="192" cy="192"/>
                <a:chOff x="1824" y="1584"/>
                <a:chExt cx="192" cy="192"/>
              </a:xfrm>
            </p:grpSpPr>
            <p:sp>
              <p:nvSpPr>
                <p:cNvPr id="167380" name="Rectangle 171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81" name="Oval 172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0" name="Group 173"/>
              <p:cNvGrpSpPr>
                <a:grpSpLocks/>
              </p:cNvGrpSpPr>
              <p:nvPr/>
            </p:nvGrpSpPr>
            <p:grpSpPr bwMode="auto">
              <a:xfrm>
                <a:off x="864" y="1968"/>
                <a:ext cx="192" cy="192"/>
                <a:chOff x="1824" y="1584"/>
                <a:chExt cx="192" cy="192"/>
              </a:xfrm>
            </p:grpSpPr>
            <p:sp>
              <p:nvSpPr>
                <p:cNvPr id="167378" name="Rectangle 174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79" name="Oval 175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1" name="Group 176"/>
              <p:cNvGrpSpPr>
                <a:grpSpLocks/>
              </p:cNvGrpSpPr>
              <p:nvPr/>
            </p:nvGrpSpPr>
            <p:grpSpPr bwMode="auto">
              <a:xfrm>
                <a:off x="864" y="2160"/>
                <a:ext cx="192" cy="192"/>
                <a:chOff x="1824" y="1584"/>
                <a:chExt cx="192" cy="192"/>
              </a:xfrm>
            </p:grpSpPr>
            <p:sp>
              <p:nvSpPr>
                <p:cNvPr id="167376" name="Rectangle 177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77" name="Oval 178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2" name="Group 179"/>
              <p:cNvGrpSpPr>
                <a:grpSpLocks/>
              </p:cNvGrpSpPr>
              <p:nvPr/>
            </p:nvGrpSpPr>
            <p:grpSpPr bwMode="auto">
              <a:xfrm>
                <a:off x="672" y="1584"/>
                <a:ext cx="192" cy="192"/>
                <a:chOff x="1824" y="1584"/>
                <a:chExt cx="192" cy="192"/>
              </a:xfrm>
            </p:grpSpPr>
            <p:sp>
              <p:nvSpPr>
                <p:cNvPr id="167374" name="Rectangle 180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75" name="Oval 181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3" name="Group 182"/>
              <p:cNvGrpSpPr>
                <a:grpSpLocks/>
              </p:cNvGrpSpPr>
              <p:nvPr/>
            </p:nvGrpSpPr>
            <p:grpSpPr bwMode="auto">
              <a:xfrm>
                <a:off x="672" y="1776"/>
                <a:ext cx="192" cy="192"/>
                <a:chOff x="1824" y="1584"/>
                <a:chExt cx="192" cy="192"/>
              </a:xfrm>
            </p:grpSpPr>
            <p:sp>
              <p:nvSpPr>
                <p:cNvPr id="167372" name="Rectangle 183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73" name="Oval 184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4" name="Group 185"/>
              <p:cNvGrpSpPr>
                <a:grpSpLocks/>
              </p:cNvGrpSpPr>
              <p:nvPr/>
            </p:nvGrpSpPr>
            <p:grpSpPr bwMode="auto">
              <a:xfrm>
                <a:off x="672" y="1968"/>
                <a:ext cx="192" cy="192"/>
                <a:chOff x="1824" y="1584"/>
                <a:chExt cx="192" cy="192"/>
              </a:xfrm>
            </p:grpSpPr>
            <p:sp>
              <p:nvSpPr>
                <p:cNvPr id="167370" name="Rectangle 186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71" name="Oval 187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5" name="Group 188"/>
              <p:cNvGrpSpPr>
                <a:grpSpLocks/>
              </p:cNvGrpSpPr>
              <p:nvPr/>
            </p:nvGrpSpPr>
            <p:grpSpPr bwMode="auto">
              <a:xfrm>
                <a:off x="672" y="2160"/>
                <a:ext cx="192" cy="192"/>
                <a:chOff x="1824" y="1584"/>
                <a:chExt cx="192" cy="192"/>
              </a:xfrm>
            </p:grpSpPr>
            <p:sp>
              <p:nvSpPr>
                <p:cNvPr id="167368" name="Rectangle 189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69" name="Oval 190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6" name="Group 191"/>
              <p:cNvGrpSpPr>
                <a:grpSpLocks/>
              </p:cNvGrpSpPr>
              <p:nvPr/>
            </p:nvGrpSpPr>
            <p:grpSpPr bwMode="auto">
              <a:xfrm>
                <a:off x="480" y="1584"/>
                <a:ext cx="192" cy="192"/>
                <a:chOff x="1824" y="1584"/>
                <a:chExt cx="192" cy="192"/>
              </a:xfrm>
            </p:grpSpPr>
            <p:sp>
              <p:nvSpPr>
                <p:cNvPr id="167366" name="Rectangle 192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67" name="Oval 193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7" name="Group 194"/>
              <p:cNvGrpSpPr>
                <a:grpSpLocks/>
              </p:cNvGrpSpPr>
              <p:nvPr/>
            </p:nvGrpSpPr>
            <p:grpSpPr bwMode="auto">
              <a:xfrm>
                <a:off x="480" y="1776"/>
                <a:ext cx="192" cy="192"/>
                <a:chOff x="1824" y="1584"/>
                <a:chExt cx="192" cy="192"/>
              </a:xfrm>
            </p:grpSpPr>
            <p:sp>
              <p:nvSpPr>
                <p:cNvPr id="167364" name="Rectangle 195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65" name="Oval 196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8" name="Group 197"/>
              <p:cNvGrpSpPr>
                <a:grpSpLocks/>
              </p:cNvGrpSpPr>
              <p:nvPr/>
            </p:nvGrpSpPr>
            <p:grpSpPr bwMode="auto">
              <a:xfrm>
                <a:off x="480" y="1968"/>
                <a:ext cx="192" cy="192"/>
                <a:chOff x="1824" y="1584"/>
                <a:chExt cx="192" cy="192"/>
              </a:xfrm>
            </p:grpSpPr>
            <p:sp>
              <p:nvSpPr>
                <p:cNvPr id="167362" name="Rectangle 198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63" name="Oval 199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359" name="Group 200"/>
              <p:cNvGrpSpPr>
                <a:grpSpLocks/>
              </p:cNvGrpSpPr>
              <p:nvPr/>
            </p:nvGrpSpPr>
            <p:grpSpPr bwMode="auto">
              <a:xfrm>
                <a:off x="480" y="2160"/>
                <a:ext cx="192" cy="192"/>
                <a:chOff x="1824" y="1584"/>
                <a:chExt cx="192" cy="192"/>
              </a:xfrm>
            </p:grpSpPr>
            <p:sp>
              <p:nvSpPr>
                <p:cNvPr id="167360" name="Rectangle 201"/>
                <p:cNvSpPr>
                  <a:spLocks noChangeArrowheads="1"/>
                </p:cNvSpPr>
                <p:nvPr/>
              </p:nvSpPr>
              <p:spPr bwMode="auto">
                <a:xfrm>
                  <a:off x="1824" y="158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61" name="Oval 202"/>
                <p:cNvSpPr>
                  <a:spLocks noChangeArrowheads="1"/>
                </p:cNvSpPr>
                <p:nvPr/>
              </p:nvSpPr>
              <p:spPr bwMode="auto">
                <a:xfrm>
                  <a:off x="1872" y="1632"/>
                  <a:ext cx="96" cy="96"/>
                </a:xfrm>
                <a:prstGeom prst="ellipse">
                  <a:avLst/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7326" name="AutoShape 203"/>
            <p:cNvSpPr>
              <a:spLocks noChangeArrowheads="1"/>
            </p:cNvSpPr>
            <p:nvPr/>
          </p:nvSpPr>
          <p:spPr bwMode="auto">
            <a:xfrm>
              <a:off x="432" y="1393"/>
              <a:ext cx="529" cy="429"/>
            </a:xfrm>
            <a:prstGeom prst="rightArrow">
              <a:avLst>
                <a:gd name="adj1" fmla="val 50000"/>
                <a:gd name="adj2" fmla="val 3082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</p:grpSp>
      <p:grpSp>
        <p:nvGrpSpPr>
          <p:cNvPr id="43529" name="Group 204"/>
          <p:cNvGrpSpPr>
            <a:grpSpLocks/>
          </p:cNvGrpSpPr>
          <p:nvPr/>
        </p:nvGrpSpPr>
        <p:grpSpPr bwMode="auto">
          <a:xfrm>
            <a:off x="3200400" y="2701925"/>
            <a:ext cx="3200400" cy="1571625"/>
            <a:chOff x="2016" y="1554"/>
            <a:chExt cx="2016" cy="990"/>
          </a:xfrm>
        </p:grpSpPr>
        <p:grpSp>
          <p:nvGrpSpPr>
            <p:cNvPr id="167226" name="Group 205"/>
            <p:cNvGrpSpPr>
              <a:grpSpLocks/>
            </p:cNvGrpSpPr>
            <p:nvPr/>
          </p:nvGrpSpPr>
          <p:grpSpPr bwMode="auto">
            <a:xfrm>
              <a:off x="2496" y="1776"/>
              <a:ext cx="1536" cy="768"/>
              <a:chOff x="2016" y="1776"/>
              <a:chExt cx="1536" cy="768"/>
            </a:xfrm>
          </p:grpSpPr>
          <p:grpSp>
            <p:nvGrpSpPr>
              <p:cNvPr id="167228" name="Group 206"/>
              <p:cNvGrpSpPr>
                <a:grpSpLocks/>
              </p:cNvGrpSpPr>
              <p:nvPr/>
            </p:nvGrpSpPr>
            <p:grpSpPr bwMode="auto">
              <a:xfrm>
                <a:off x="2016" y="1776"/>
                <a:ext cx="192" cy="192"/>
                <a:chOff x="2016" y="1776"/>
                <a:chExt cx="192" cy="192"/>
              </a:xfrm>
            </p:grpSpPr>
            <p:sp>
              <p:nvSpPr>
                <p:cNvPr id="167323" name="Rectangle 207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24" name="Freeform 208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7229" name="Rectangle 209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230" name="Group 210"/>
              <p:cNvGrpSpPr>
                <a:grpSpLocks/>
              </p:cNvGrpSpPr>
              <p:nvPr/>
            </p:nvGrpSpPr>
            <p:grpSpPr bwMode="auto">
              <a:xfrm>
                <a:off x="2016" y="1968"/>
                <a:ext cx="192" cy="192"/>
                <a:chOff x="2016" y="1776"/>
                <a:chExt cx="192" cy="192"/>
              </a:xfrm>
            </p:grpSpPr>
            <p:sp>
              <p:nvSpPr>
                <p:cNvPr id="167321" name="Rectangle 211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22" name="Freeform 212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1" name="Group 213"/>
              <p:cNvGrpSpPr>
                <a:grpSpLocks/>
              </p:cNvGrpSpPr>
              <p:nvPr/>
            </p:nvGrpSpPr>
            <p:grpSpPr bwMode="auto">
              <a:xfrm>
                <a:off x="2016" y="2160"/>
                <a:ext cx="192" cy="192"/>
                <a:chOff x="2016" y="1776"/>
                <a:chExt cx="192" cy="192"/>
              </a:xfrm>
            </p:grpSpPr>
            <p:sp>
              <p:nvSpPr>
                <p:cNvPr id="167319" name="Rectangle 214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20" name="Freeform 215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2" name="Group 216"/>
              <p:cNvGrpSpPr>
                <a:grpSpLocks/>
              </p:cNvGrpSpPr>
              <p:nvPr/>
            </p:nvGrpSpPr>
            <p:grpSpPr bwMode="auto">
              <a:xfrm>
                <a:off x="2016" y="2352"/>
                <a:ext cx="192" cy="192"/>
                <a:chOff x="2016" y="1776"/>
                <a:chExt cx="192" cy="192"/>
              </a:xfrm>
            </p:grpSpPr>
            <p:sp>
              <p:nvSpPr>
                <p:cNvPr id="167317" name="Rectangle 217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18" name="Freeform 218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3" name="Group 219"/>
              <p:cNvGrpSpPr>
                <a:grpSpLocks/>
              </p:cNvGrpSpPr>
              <p:nvPr/>
            </p:nvGrpSpPr>
            <p:grpSpPr bwMode="auto">
              <a:xfrm>
                <a:off x="2208" y="1776"/>
                <a:ext cx="192" cy="192"/>
                <a:chOff x="2016" y="1776"/>
                <a:chExt cx="192" cy="192"/>
              </a:xfrm>
            </p:grpSpPr>
            <p:sp>
              <p:nvSpPr>
                <p:cNvPr id="167315" name="Rectangle 220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16" name="Freeform 221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4" name="Group 222"/>
              <p:cNvGrpSpPr>
                <a:grpSpLocks/>
              </p:cNvGrpSpPr>
              <p:nvPr/>
            </p:nvGrpSpPr>
            <p:grpSpPr bwMode="auto">
              <a:xfrm>
                <a:off x="2208" y="1968"/>
                <a:ext cx="192" cy="192"/>
                <a:chOff x="2016" y="1776"/>
                <a:chExt cx="192" cy="192"/>
              </a:xfrm>
            </p:grpSpPr>
            <p:sp>
              <p:nvSpPr>
                <p:cNvPr id="167313" name="Rectangle 223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14" name="Freeform 224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5" name="Group 225"/>
              <p:cNvGrpSpPr>
                <a:grpSpLocks/>
              </p:cNvGrpSpPr>
              <p:nvPr/>
            </p:nvGrpSpPr>
            <p:grpSpPr bwMode="auto">
              <a:xfrm>
                <a:off x="2208" y="2160"/>
                <a:ext cx="192" cy="192"/>
                <a:chOff x="2016" y="1776"/>
                <a:chExt cx="192" cy="192"/>
              </a:xfrm>
            </p:grpSpPr>
            <p:sp>
              <p:nvSpPr>
                <p:cNvPr id="167311" name="Rectangle 226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12" name="Freeform 227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6" name="Group 228"/>
              <p:cNvGrpSpPr>
                <a:grpSpLocks/>
              </p:cNvGrpSpPr>
              <p:nvPr/>
            </p:nvGrpSpPr>
            <p:grpSpPr bwMode="auto">
              <a:xfrm>
                <a:off x="2208" y="2352"/>
                <a:ext cx="192" cy="192"/>
                <a:chOff x="2016" y="1776"/>
                <a:chExt cx="192" cy="192"/>
              </a:xfrm>
            </p:grpSpPr>
            <p:sp>
              <p:nvSpPr>
                <p:cNvPr id="167309" name="Rectangle 229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10" name="Freeform 230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7" name="Group 231"/>
              <p:cNvGrpSpPr>
                <a:grpSpLocks/>
              </p:cNvGrpSpPr>
              <p:nvPr/>
            </p:nvGrpSpPr>
            <p:grpSpPr bwMode="auto">
              <a:xfrm>
                <a:off x="2400" y="1776"/>
                <a:ext cx="192" cy="192"/>
                <a:chOff x="2016" y="1776"/>
                <a:chExt cx="192" cy="192"/>
              </a:xfrm>
            </p:grpSpPr>
            <p:sp>
              <p:nvSpPr>
                <p:cNvPr id="167307" name="Rectangle 232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08" name="Freeform 233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8" name="Group 234"/>
              <p:cNvGrpSpPr>
                <a:grpSpLocks/>
              </p:cNvGrpSpPr>
              <p:nvPr/>
            </p:nvGrpSpPr>
            <p:grpSpPr bwMode="auto">
              <a:xfrm>
                <a:off x="2400" y="1968"/>
                <a:ext cx="192" cy="192"/>
                <a:chOff x="2016" y="1776"/>
                <a:chExt cx="192" cy="192"/>
              </a:xfrm>
            </p:grpSpPr>
            <p:sp>
              <p:nvSpPr>
                <p:cNvPr id="167305" name="Rectangle 235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06" name="Freeform 236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39" name="Group 237"/>
              <p:cNvGrpSpPr>
                <a:grpSpLocks/>
              </p:cNvGrpSpPr>
              <p:nvPr/>
            </p:nvGrpSpPr>
            <p:grpSpPr bwMode="auto">
              <a:xfrm>
                <a:off x="2400" y="2160"/>
                <a:ext cx="192" cy="192"/>
                <a:chOff x="2016" y="1776"/>
                <a:chExt cx="192" cy="192"/>
              </a:xfrm>
            </p:grpSpPr>
            <p:sp>
              <p:nvSpPr>
                <p:cNvPr id="167303" name="Rectangle 238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04" name="Freeform 239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0" name="Group 240"/>
              <p:cNvGrpSpPr>
                <a:grpSpLocks/>
              </p:cNvGrpSpPr>
              <p:nvPr/>
            </p:nvGrpSpPr>
            <p:grpSpPr bwMode="auto">
              <a:xfrm>
                <a:off x="2400" y="2352"/>
                <a:ext cx="192" cy="192"/>
                <a:chOff x="2016" y="1776"/>
                <a:chExt cx="192" cy="192"/>
              </a:xfrm>
            </p:grpSpPr>
            <p:sp>
              <p:nvSpPr>
                <p:cNvPr id="167301" name="Rectangle 241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02" name="Freeform 242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1" name="Group 243"/>
              <p:cNvGrpSpPr>
                <a:grpSpLocks/>
              </p:cNvGrpSpPr>
              <p:nvPr/>
            </p:nvGrpSpPr>
            <p:grpSpPr bwMode="auto">
              <a:xfrm>
                <a:off x="2592" y="1776"/>
                <a:ext cx="192" cy="192"/>
                <a:chOff x="2016" y="1776"/>
                <a:chExt cx="192" cy="192"/>
              </a:xfrm>
            </p:grpSpPr>
            <p:sp>
              <p:nvSpPr>
                <p:cNvPr id="167299" name="Rectangle 244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300" name="Freeform 245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2" name="Group 246"/>
              <p:cNvGrpSpPr>
                <a:grpSpLocks/>
              </p:cNvGrpSpPr>
              <p:nvPr/>
            </p:nvGrpSpPr>
            <p:grpSpPr bwMode="auto">
              <a:xfrm>
                <a:off x="2592" y="1968"/>
                <a:ext cx="192" cy="192"/>
                <a:chOff x="2016" y="1776"/>
                <a:chExt cx="192" cy="192"/>
              </a:xfrm>
            </p:grpSpPr>
            <p:sp>
              <p:nvSpPr>
                <p:cNvPr id="167297" name="Rectangle 247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98" name="Freeform 248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3" name="Group 249"/>
              <p:cNvGrpSpPr>
                <a:grpSpLocks/>
              </p:cNvGrpSpPr>
              <p:nvPr/>
            </p:nvGrpSpPr>
            <p:grpSpPr bwMode="auto">
              <a:xfrm>
                <a:off x="2592" y="2160"/>
                <a:ext cx="192" cy="192"/>
                <a:chOff x="2016" y="1776"/>
                <a:chExt cx="192" cy="192"/>
              </a:xfrm>
            </p:grpSpPr>
            <p:sp>
              <p:nvSpPr>
                <p:cNvPr id="167295" name="Rectangle 250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96" name="Freeform 251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4" name="Group 252"/>
              <p:cNvGrpSpPr>
                <a:grpSpLocks/>
              </p:cNvGrpSpPr>
              <p:nvPr/>
            </p:nvGrpSpPr>
            <p:grpSpPr bwMode="auto">
              <a:xfrm>
                <a:off x="2592" y="2352"/>
                <a:ext cx="192" cy="192"/>
                <a:chOff x="2016" y="1776"/>
                <a:chExt cx="192" cy="192"/>
              </a:xfrm>
            </p:grpSpPr>
            <p:sp>
              <p:nvSpPr>
                <p:cNvPr id="167293" name="Rectangle 253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94" name="Freeform 254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5" name="Group 255"/>
              <p:cNvGrpSpPr>
                <a:grpSpLocks/>
              </p:cNvGrpSpPr>
              <p:nvPr/>
            </p:nvGrpSpPr>
            <p:grpSpPr bwMode="auto">
              <a:xfrm>
                <a:off x="2784" y="1776"/>
                <a:ext cx="192" cy="192"/>
                <a:chOff x="2016" y="1776"/>
                <a:chExt cx="192" cy="192"/>
              </a:xfrm>
            </p:grpSpPr>
            <p:sp>
              <p:nvSpPr>
                <p:cNvPr id="167291" name="Rectangle 256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92" name="Freeform 257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6" name="Group 258"/>
              <p:cNvGrpSpPr>
                <a:grpSpLocks/>
              </p:cNvGrpSpPr>
              <p:nvPr/>
            </p:nvGrpSpPr>
            <p:grpSpPr bwMode="auto">
              <a:xfrm>
                <a:off x="2784" y="1968"/>
                <a:ext cx="192" cy="192"/>
                <a:chOff x="2016" y="1776"/>
                <a:chExt cx="192" cy="192"/>
              </a:xfrm>
            </p:grpSpPr>
            <p:sp>
              <p:nvSpPr>
                <p:cNvPr id="167289" name="Rectangle 259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90" name="Freeform 260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7" name="Group 261"/>
              <p:cNvGrpSpPr>
                <a:grpSpLocks/>
              </p:cNvGrpSpPr>
              <p:nvPr/>
            </p:nvGrpSpPr>
            <p:grpSpPr bwMode="auto">
              <a:xfrm>
                <a:off x="2784" y="2160"/>
                <a:ext cx="192" cy="192"/>
                <a:chOff x="2016" y="1776"/>
                <a:chExt cx="192" cy="192"/>
              </a:xfrm>
            </p:grpSpPr>
            <p:sp>
              <p:nvSpPr>
                <p:cNvPr id="167287" name="Rectangle 262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88" name="Freeform 263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8" name="Group 264"/>
              <p:cNvGrpSpPr>
                <a:grpSpLocks/>
              </p:cNvGrpSpPr>
              <p:nvPr/>
            </p:nvGrpSpPr>
            <p:grpSpPr bwMode="auto">
              <a:xfrm>
                <a:off x="2784" y="2352"/>
                <a:ext cx="192" cy="192"/>
                <a:chOff x="2016" y="1776"/>
                <a:chExt cx="192" cy="192"/>
              </a:xfrm>
            </p:grpSpPr>
            <p:sp>
              <p:nvSpPr>
                <p:cNvPr id="167285" name="Rectangle 265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86" name="Freeform 266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49" name="Group 267"/>
              <p:cNvGrpSpPr>
                <a:grpSpLocks/>
              </p:cNvGrpSpPr>
              <p:nvPr/>
            </p:nvGrpSpPr>
            <p:grpSpPr bwMode="auto">
              <a:xfrm>
                <a:off x="2976" y="1776"/>
                <a:ext cx="192" cy="192"/>
                <a:chOff x="2016" y="1776"/>
                <a:chExt cx="192" cy="192"/>
              </a:xfrm>
            </p:grpSpPr>
            <p:sp>
              <p:nvSpPr>
                <p:cNvPr id="167283" name="Rectangle 268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84" name="Freeform 269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0" name="Group 270"/>
              <p:cNvGrpSpPr>
                <a:grpSpLocks/>
              </p:cNvGrpSpPr>
              <p:nvPr/>
            </p:nvGrpSpPr>
            <p:grpSpPr bwMode="auto">
              <a:xfrm>
                <a:off x="2976" y="1968"/>
                <a:ext cx="192" cy="192"/>
                <a:chOff x="2016" y="1776"/>
                <a:chExt cx="192" cy="192"/>
              </a:xfrm>
            </p:grpSpPr>
            <p:sp>
              <p:nvSpPr>
                <p:cNvPr id="167281" name="Rectangle 271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82" name="Freeform 272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1" name="Group 273"/>
              <p:cNvGrpSpPr>
                <a:grpSpLocks/>
              </p:cNvGrpSpPr>
              <p:nvPr/>
            </p:nvGrpSpPr>
            <p:grpSpPr bwMode="auto">
              <a:xfrm>
                <a:off x="2976" y="2160"/>
                <a:ext cx="192" cy="192"/>
                <a:chOff x="2016" y="1776"/>
                <a:chExt cx="192" cy="192"/>
              </a:xfrm>
            </p:grpSpPr>
            <p:sp>
              <p:nvSpPr>
                <p:cNvPr id="167279" name="Rectangle 274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80" name="Freeform 275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2" name="Group 276"/>
              <p:cNvGrpSpPr>
                <a:grpSpLocks/>
              </p:cNvGrpSpPr>
              <p:nvPr/>
            </p:nvGrpSpPr>
            <p:grpSpPr bwMode="auto">
              <a:xfrm>
                <a:off x="2976" y="2352"/>
                <a:ext cx="192" cy="192"/>
                <a:chOff x="2016" y="1776"/>
                <a:chExt cx="192" cy="192"/>
              </a:xfrm>
            </p:grpSpPr>
            <p:sp>
              <p:nvSpPr>
                <p:cNvPr id="167277" name="Rectangle 277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78" name="Freeform 278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3" name="Group 279"/>
              <p:cNvGrpSpPr>
                <a:grpSpLocks/>
              </p:cNvGrpSpPr>
              <p:nvPr/>
            </p:nvGrpSpPr>
            <p:grpSpPr bwMode="auto">
              <a:xfrm>
                <a:off x="3168" y="1776"/>
                <a:ext cx="192" cy="192"/>
                <a:chOff x="2016" y="1776"/>
                <a:chExt cx="192" cy="192"/>
              </a:xfrm>
            </p:grpSpPr>
            <p:sp>
              <p:nvSpPr>
                <p:cNvPr id="167275" name="Rectangle 280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76" name="Freeform 281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4" name="Group 282"/>
              <p:cNvGrpSpPr>
                <a:grpSpLocks/>
              </p:cNvGrpSpPr>
              <p:nvPr/>
            </p:nvGrpSpPr>
            <p:grpSpPr bwMode="auto">
              <a:xfrm>
                <a:off x="3168" y="1968"/>
                <a:ext cx="192" cy="192"/>
                <a:chOff x="2016" y="1776"/>
                <a:chExt cx="192" cy="192"/>
              </a:xfrm>
            </p:grpSpPr>
            <p:sp>
              <p:nvSpPr>
                <p:cNvPr id="167273" name="Rectangle 283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74" name="Freeform 284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5" name="Group 285"/>
              <p:cNvGrpSpPr>
                <a:grpSpLocks/>
              </p:cNvGrpSpPr>
              <p:nvPr/>
            </p:nvGrpSpPr>
            <p:grpSpPr bwMode="auto">
              <a:xfrm>
                <a:off x="3168" y="2160"/>
                <a:ext cx="192" cy="192"/>
                <a:chOff x="2016" y="1776"/>
                <a:chExt cx="192" cy="192"/>
              </a:xfrm>
            </p:grpSpPr>
            <p:sp>
              <p:nvSpPr>
                <p:cNvPr id="167271" name="Rectangle 286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72" name="Freeform 287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6" name="Group 288"/>
              <p:cNvGrpSpPr>
                <a:grpSpLocks/>
              </p:cNvGrpSpPr>
              <p:nvPr/>
            </p:nvGrpSpPr>
            <p:grpSpPr bwMode="auto">
              <a:xfrm>
                <a:off x="3168" y="2352"/>
                <a:ext cx="192" cy="192"/>
                <a:chOff x="2016" y="1776"/>
                <a:chExt cx="192" cy="192"/>
              </a:xfrm>
            </p:grpSpPr>
            <p:sp>
              <p:nvSpPr>
                <p:cNvPr id="167269" name="Rectangle 289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70" name="Freeform 290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7" name="Group 291"/>
              <p:cNvGrpSpPr>
                <a:grpSpLocks/>
              </p:cNvGrpSpPr>
              <p:nvPr/>
            </p:nvGrpSpPr>
            <p:grpSpPr bwMode="auto">
              <a:xfrm>
                <a:off x="3360" y="1776"/>
                <a:ext cx="192" cy="192"/>
                <a:chOff x="2016" y="1776"/>
                <a:chExt cx="192" cy="192"/>
              </a:xfrm>
            </p:grpSpPr>
            <p:sp>
              <p:nvSpPr>
                <p:cNvPr id="167267" name="Rectangle 292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68" name="Freeform 293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8" name="Group 294"/>
              <p:cNvGrpSpPr>
                <a:grpSpLocks/>
              </p:cNvGrpSpPr>
              <p:nvPr/>
            </p:nvGrpSpPr>
            <p:grpSpPr bwMode="auto">
              <a:xfrm>
                <a:off x="3360" y="1968"/>
                <a:ext cx="192" cy="192"/>
                <a:chOff x="2016" y="1776"/>
                <a:chExt cx="192" cy="192"/>
              </a:xfrm>
            </p:grpSpPr>
            <p:sp>
              <p:nvSpPr>
                <p:cNvPr id="167265" name="Rectangle 295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66" name="Freeform 296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59" name="Group 297"/>
              <p:cNvGrpSpPr>
                <a:grpSpLocks/>
              </p:cNvGrpSpPr>
              <p:nvPr/>
            </p:nvGrpSpPr>
            <p:grpSpPr bwMode="auto">
              <a:xfrm>
                <a:off x="3360" y="2160"/>
                <a:ext cx="192" cy="192"/>
                <a:chOff x="2016" y="1776"/>
                <a:chExt cx="192" cy="192"/>
              </a:xfrm>
            </p:grpSpPr>
            <p:sp>
              <p:nvSpPr>
                <p:cNvPr id="167263" name="Rectangle 298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64" name="Freeform 299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260" name="Group 300"/>
              <p:cNvGrpSpPr>
                <a:grpSpLocks/>
              </p:cNvGrpSpPr>
              <p:nvPr/>
            </p:nvGrpSpPr>
            <p:grpSpPr bwMode="auto">
              <a:xfrm>
                <a:off x="3360" y="2352"/>
                <a:ext cx="192" cy="192"/>
                <a:chOff x="2016" y="1776"/>
                <a:chExt cx="192" cy="192"/>
              </a:xfrm>
            </p:grpSpPr>
            <p:sp>
              <p:nvSpPr>
                <p:cNvPr id="167261" name="Rectangle 301"/>
                <p:cNvSpPr>
                  <a:spLocks noChangeArrowheads="1"/>
                </p:cNvSpPr>
                <p:nvPr/>
              </p:nvSpPr>
              <p:spPr bwMode="auto">
                <a:xfrm>
                  <a:off x="2016" y="177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62" name="Freeform 302"/>
                <p:cNvSpPr>
                  <a:spLocks/>
                </p:cNvSpPr>
                <p:nvPr/>
              </p:nvSpPr>
              <p:spPr bwMode="auto">
                <a:xfrm>
                  <a:off x="2064" y="1824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7227" name="AutoShape 303"/>
            <p:cNvSpPr>
              <a:spLocks noChangeArrowheads="1"/>
            </p:cNvSpPr>
            <p:nvPr/>
          </p:nvSpPr>
          <p:spPr bwMode="auto">
            <a:xfrm>
              <a:off x="2016" y="1554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mul</a:t>
              </a:r>
            </a:p>
          </p:txBody>
        </p:sp>
      </p:grpSp>
      <p:grpSp>
        <p:nvGrpSpPr>
          <p:cNvPr id="43627" name="Group 304"/>
          <p:cNvGrpSpPr>
            <a:grpSpLocks/>
          </p:cNvGrpSpPr>
          <p:nvPr/>
        </p:nvGrpSpPr>
        <p:grpSpPr bwMode="auto">
          <a:xfrm>
            <a:off x="3200400" y="3921125"/>
            <a:ext cx="3200400" cy="1571625"/>
            <a:chOff x="2016" y="2322"/>
            <a:chExt cx="2016" cy="990"/>
          </a:xfrm>
        </p:grpSpPr>
        <p:grpSp>
          <p:nvGrpSpPr>
            <p:cNvPr id="167127" name="Group 305"/>
            <p:cNvGrpSpPr>
              <a:grpSpLocks/>
            </p:cNvGrpSpPr>
            <p:nvPr/>
          </p:nvGrpSpPr>
          <p:grpSpPr bwMode="auto">
            <a:xfrm>
              <a:off x="2496" y="2544"/>
              <a:ext cx="1536" cy="768"/>
              <a:chOff x="2016" y="2544"/>
              <a:chExt cx="1536" cy="768"/>
            </a:xfrm>
          </p:grpSpPr>
          <p:grpSp>
            <p:nvGrpSpPr>
              <p:cNvPr id="167129" name="Group 306"/>
              <p:cNvGrpSpPr>
                <a:grpSpLocks/>
              </p:cNvGrpSpPr>
              <p:nvPr/>
            </p:nvGrpSpPr>
            <p:grpSpPr bwMode="auto">
              <a:xfrm>
                <a:off x="2016" y="2544"/>
                <a:ext cx="192" cy="192"/>
                <a:chOff x="2016" y="2544"/>
                <a:chExt cx="192" cy="192"/>
              </a:xfrm>
            </p:grpSpPr>
            <p:sp>
              <p:nvSpPr>
                <p:cNvPr id="167224" name="Rectangle 307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25" name="Freeform 308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7130" name="Rectangle 309"/>
              <p:cNvSpPr>
                <a:spLocks noChangeArrowheads="1"/>
              </p:cNvSpPr>
              <p:nvPr/>
            </p:nvSpPr>
            <p:spPr bwMode="auto">
              <a:xfrm>
                <a:off x="2016" y="2544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131" name="Group 310"/>
              <p:cNvGrpSpPr>
                <a:grpSpLocks/>
              </p:cNvGrpSpPr>
              <p:nvPr/>
            </p:nvGrpSpPr>
            <p:grpSpPr bwMode="auto">
              <a:xfrm>
                <a:off x="2016" y="2736"/>
                <a:ext cx="192" cy="192"/>
                <a:chOff x="2016" y="2544"/>
                <a:chExt cx="192" cy="192"/>
              </a:xfrm>
            </p:grpSpPr>
            <p:sp>
              <p:nvSpPr>
                <p:cNvPr id="167222" name="Rectangle 311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23" name="Freeform 312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2" name="Group 313"/>
              <p:cNvGrpSpPr>
                <a:grpSpLocks/>
              </p:cNvGrpSpPr>
              <p:nvPr/>
            </p:nvGrpSpPr>
            <p:grpSpPr bwMode="auto">
              <a:xfrm>
                <a:off x="2016" y="2928"/>
                <a:ext cx="192" cy="192"/>
                <a:chOff x="2016" y="2544"/>
                <a:chExt cx="192" cy="192"/>
              </a:xfrm>
            </p:grpSpPr>
            <p:sp>
              <p:nvSpPr>
                <p:cNvPr id="167220" name="Rectangle 314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21" name="Freeform 315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3" name="Group 316"/>
              <p:cNvGrpSpPr>
                <a:grpSpLocks/>
              </p:cNvGrpSpPr>
              <p:nvPr/>
            </p:nvGrpSpPr>
            <p:grpSpPr bwMode="auto">
              <a:xfrm>
                <a:off x="2016" y="3120"/>
                <a:ext cx="192" cy="192"/>
                <a:chOff x="2016" y="2544"/>
                <a:chExt cx="192" cy="192"/>
              </a:xfrm>
            </p:grpSpPr>
            <p:sp>
              <p:nvSpPr>
                <p:cNvPr id="167218" name="Rectangle 317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19" name="Freeform 318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4" name="Group 319"/>
              <p:cNvGrpSpPr>
                <a:grpSpLocks/>
              </p:cNvGrpSpPr>
              <p:nvPr/>
            </p:nvGrpSpPr>
            <p:grpSpPr bwMode="auto">
              <a:xfrm>
                <a:off x="2208" y="2544"/>
                <a:ext cx="192" cy="192"/>
                <a:chOff x="2016" y="2544"/>
                <a:chExt cx="192" cy="192"/>
              </a:xfrm>
            </p:grpSpPr>
            <p:sp>
              <p:nvSpPr>
                <p:cNvPr id="167216" name="Rectangle 320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17" name="Freeform 321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5" name="Group 322"/>
              <p:cNvGrpSpPr>
                <a:grpSpLocks/>
              </p:cNvGrpSpPr>
              <p:nvPr/>
            </p:nvGrpSpPr>
            <p:grpSpPr bwMode="auto">
              <a:xfrm>
                <a:off x="2208" y="2736"/>
                <a:ext cx="192" cy="192"/>
                <a:chOff x="2016" y="2544"/>
                <a:chExt cx="192" cy="192"/>
              </a:xfrm>
            </p:grpSpPr>
            <p:sp>
              <p:nvSpPr>
                <p:cNvPr id="167214" name="Rectangle 323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15" name="Freeform 324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6" name="Group 325"/>
              <p:cNvGrpSpPr>
                <a:grpSpLocks/>
              </p:cNvGrpSpPr>
              <p:nvPr/>
            </p:nvGrpSpPr>
            <p:grpSpPr bwMode="auto">
              <a:xfrm>
                <a:off x="2208" y="2928"/>
                <a:ext cx="192" cy="192"/>
                <a:chOff x="2016" y="2544"/>
                <a:chExt cx="192" cy="192"/>
              </a:xfrm>
            </p:grpSpPr>
            <p:sp>
              <p:nvSpPr>
                <p:cNvPr id="167212" name="Rectangle 326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13" name="Freeform 327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7" name="Group 328"/>
              <p:cNvGrpSpPr>
                <a:grpSpLocks/>
              </p:cNvGrpSpPr>
              <p:nvPr/>
            </p:nvGrpSpPr>
            <p:grpSpPr bwMode="auto">
              <a:xfrm>
                <a:off x="2208" y="3120"/>
                <a:ext cx="192" cy="192"/>
                <a:chOff x="2016" y="2544"/>
                <a:chExt cx="192" cy="192"/>
              </a:xfrm>
            </p:grpSpPr>
            <p:sp>
              <p:nvSpPr>
                <p:cNvPr id="167210" name="Rectangle 329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11" name="Freeform 330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8" name="Group 331"/>
              <p:cNvGrpSpPr>
                <a:grpSpLocks/>
              </p:cNvGrpSpPr>
              <p:nvPr/>
            </p:nvGrpSpPr>
            <p:grpSpPr bwMode="auto">
              <a:xfrm>
                <a:off x="2400" y="2544"/>
                <a:ext cx="192" cy="192"/>
                <a:chOff x="2016" y="2544"/>
                <a:chExt cx="192" cy="192"/>
              </a:xfrm>
            </p:grpSpPr>
            <p:sp>
              <p:nvSpPr>
                <p:cNvPr id="167208" name="Rectangle 332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09" name="Freeform 333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39" name="Group 334"/>
              <p:cNvGrpSpPr>
                <a:grpSpLocks/>
              </p:cNvGrpSpPr>
              <p:nvPr/>
            </p:nvGrpSpPr>
            <p:grpSpPr bwMode="auto">
              <a:xfrm>
                <a:off x="2400" y="2736"/>
                <a:ext cx="192" cy="192"/>
                <a:chOff x="2016" y="2544"/>
                <a:chExt cx="192" cy="192"/>
              </a:xfrm>
            </p:grpSpPr>
            <p:sp>
              <p:nvSpPr>
                <p:cNvPr id="167206" name="Rectangle 335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07" name="Freeform 336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0" name="Group 337"/>
              <p:cNvGrpSpPr>
                <a:grpSpLocks/>
              </p:cNvGrpSpPr>
              <p:nvPr/>
            </p:nvGrpSpPr>
            <p:grpSpPr bwMode="auto">
              <a:xfrm>
                <a:off x="2400" y="2928"/>
                <a:ext cx="192" cy="192"/>
                <a:chOff x="2016" y="2544"/>
                <a:chExt cx="192" cy="192"/>
              </a:xfrm>
            </p:grpSpPr>
            <p:sp>
              <p:nvSpPr>
                <p:cNvPr id="167204" name="Rectangle 338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05" name="Freeform 339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1" name="Group 340"/>
              <p:cNvGrpSpPr>
                <a:grpSpLocks/>
              </p:cNvGrpSpPr>
              <p:nvPr/>
            </p:nvGrpSpPr>
            <p:grpSpPr bwMode="auto">
              <a:xfrm>
                <a:off x="2400" y="3120"/>
                <a:ext cx="192" cy="192"/>
                <a:chOff x="2016" y="2544"/>
                <a:chExt cx="192" cy="192"/>
              </a:xfrm>
            </p:grpSpPr>
            <p:sp>
              <p:nvSpPr>
                <p:cNvPr id="167202" name="Rectangle 341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03" name="Freeform 342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2" name="Group 343"/>
              <p:cNvGrpSpPr>
                <a:grpSpLocks/>
              </p:cNvGrpSpPr>
              <p:nvPr/>
            </p:nvGrpSpPr>
            <p:grpSpPr bwMode="auto">
              <a:xfrm>
                <a:off x="2592" y="2544"/>
                <a:ext cx="192" cy="192"/>
                <a:chOff x="2016" y="2544"/>
                <a:chExt cx="192" cy="192"/>
              </a:xfrm>
            </p:grpSpPr>
            <p:sp>
              <p:nvSpPr>
                <p:cNvPr id="167200" name="Rectangle 344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201" name="Freeform 345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3" name="Group 346"/>
              <p:cNvGrpSpPr>
                <a:grpSpLocks/>
              </p:cNvGrpSpPr>
              <p:nvPr/>
            </p:nvGrpSpPr>
            <p:grpSpPr bwMode="auto">
              <a:xfrm>
                <a:off x="2592" y="2736"/>
                <a:ext cx="192" cy="192"/>
                <a:chOff x="2016" y="2544"/>
                <a:chExt cx="192" cy="192"/>
              </a:xfrm>
            </p:grpSpPr>
            <p:sp>
              <p:nvSpPr>
                <p:cNvPr id="167198" name="Rectangle 347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99" name="Freeform 348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4" name="Group 349"/>
              <p:cNvGrpSpPr>
                <a:grpSpLocks/>
              </p:cNvGrpSpPr>
              <p:nvPr/>
            </p:nvGrpSpPr>
            <p:grpSpPr bwMode="auto">
              <a:xfrm>
                <a:off x="2592" y="2928"/>
                <a:ext cx="192" cy="192"/>
                <a:chOff x="2016" y="2544"/>
                <a:chExt cx="192" cy="192"/>
              </a:xfrm>
            </p:grpSpPr>
            <p:sp>
              <p:nvSpPr>
                <p:cNvPr id="167196" name="Rectangle 350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97" name="Freeform 351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5" name="Group 352"/>
              <p:cNvGrpSpPr>
                <a:grpSpLocks/>
              </p:cNvGrpSpPr>
              <p:nvPr/>
            </p:nvGrpSpPr>
            <p:grpSpPr bwMode="auto">
              <a:xfrm>
                <a:off x="2592" y="3120"/>
                <a:ext cx="192" cy="192"/>
                <a:chOff x="2016" y="2544"/>
                <a:chExt cx="192" cy="192"/>
              </a:xfrm>
            </p:grpSpPr>
            <p:sp>
              <p:nvSpPr>
                <p:cNvPr id="167194" name="Rectangle 353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95" name="Freeform 354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6" name="Group 355"/>
              <p:cNvGrpSpPr>
                <a:grpSpLocks/>
              </p:cNvGrpSpPr>
              <p:nvPr/>
            </p:nvGrpSpPr>
            <p:grpSpPr bwMode="auto">
              <a:xfrm>
                <a:off x="2784" y="2544"/>
                <a:ext cx="192" cy="192"/>
                <a:chOff x="2016" y="2544"/>
                <a:chExt cx="192" cy="192"/>
              </a:xfrm>
            </p:grpSpPr>
            <p:sp>
              <p:nvSpPr>
                <p:cNvPr id="167192" name="Rectangle 356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93" name="Freeform 357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7" name="Group 358"/>
              <p:cNvGrpSpPr>
                <a:grpSpLocks/>
              </p:cNvGrpSpPr>
              <p:nvPr/>
            </p:nvGrpSpPr>
            <p:grpSpPr bwMode="auto">
              <a:xfrm>
                <a:off x="2784" y="2736"/>
                <a:ext cx="192" cy="192"/>
                <a:chOff x="2016" y="2544"/>
                <a:chExt cx="192" cy="192"/>
              </a:xfrm>
            </p:grpSpPr>
            <p:sp>
              <p:nvSpPr>
                <p:cNvPr id="167190" name="Rectangle 359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91" name="Freeform 360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8" name="Group 361"/>
              <p:cNvGrpSpPr>
                <a:grpSpLocks/>
              </p:cNvGrpSpPr>
              <p:nvPr/>
            </p:nvGrpSpPr>
            <p:grpSpPr bwMode="auto">
              <a:xfrm>
                <a:off x="2784" y="2928"/>
                <a:ext cx="192" cy="192"/>
                <a:chOff x="2016" y="2544"/>
                <a:chExt cx="192" cy="192"/>
              </a:xfrm>
            </p:grpSpPr>
            <p:sp>
              <p:nvSpPr>
                <p:cNvPr id="167188" name="Rectangle 362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89" name="Freeform 363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49" name="Group 364"/>
              <p:cNvGrpSpPr>
                <a:grpSpLocks/>
              </p:cNvGrpSpPr>
              <p:nvPr/>
            </p:nvGrpSpPr>
            <p:grpSpPr bwMode="auto">
              <a:xfrm>
                <a:off x="2784" y="3120"/>
                <a:ext cx="192" cy="192"/>
                <a:chOff x="2016" y="2544"/>
                <a:chExt cx="192" cy="192"/>
              </a:xfrm>
            </p:grpSpPr>
            <p:sp>
              <p:nvSpPr>
                <p:cNvPr id="167186" name="Rectangle 365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87" name="Freeform 366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0" name="Group 367"/>
              <p:cNvGrpSpPr>
                <a:grpSpLocks/>
              </p:cNvGrpSpPr>
              <p:nvPr/>
            </p:nvGrpSpPr>
            <p:grpSpPr bwMode="auto">
              <a:xfrm>
                <a:off x="2976" y="2544"/>
                <a:ext cx="192" cy="192"/>
                <a:chOff x="2016" y="2544"/>
                <a:chExt cx="192" cy="192"/>
              </a:xfrm>
            </p:grpSpPr>
            <p:sp>
              <p:nvSpPr>
                <p:cNvPr id="167184" name="Rectangle 368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85" name="Freeform 369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1" name="Group 370"/>
              <p:cNvGrpSpPr>
                <a:grpSpLocks/>
              </p:cNvGrpSpPr>
              <p:nvPr/>
            </p:nvGrpSpPr>
            <p:grpSpPr bwMode="auto">
              <a:xfrm>
                <a:off x="2976" y="2736"/>
                <a:ext cx="192" cy="192"/>
                <a:chOff x="2016" y="2544"/>
                <a:chExt cx="192" cy="192"/>
              </a:xfrm>
            </p:grpSpPr>
            <p:sp>
              <p:nvSpPr>
                <p:cNvPr id="167182" name="Rectangle 371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83" name="Freeform 372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2" name="Group 373"/>
              <p:cNvGrpSpPr>
                <a:grpSpLocks/>
              </p:cNvGrpSpPr>
              <p:nvPr/>
            </p:nvGrpSpPr>
            <p:grpSpPr bwMode="auto">
              <a:xfrm>
                <a:off x="2976" y="2928"/>
                <a:ext cx="192" cy="192"/>
                <a:chOff x="2016" y="2544"/>
                <a:chExt cx="192" cy="192"/>
              </a:xfrm>
            </p:grpSpPr>
            <p:sp>
              <p:nvSpPr>
                <p:cNvPr id="167180" name="Rectangle 374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81" name="Freeform 375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3" name="Group 376"/>
              <p:cNvGrpSpPr>
                <a:grpSpLocks/>
              </p:cNvGrpSpPr>
              <p:nvPr/>
            </p:nvGrpSpPr>
            <p:grpSpPr bwMode="auto">
              <a:xfrm>
                <a:off x="2976" y="3120"/>
                <a:ext cx="192" cy="192"/>
                <a:chOff x="2016" y="2544"/>
                <a:chExt cx="192" cy="192"/>
              </a:xfrm>
            </p:grpSpPr>
            <p:sp>
              <p:nvSpPr>
                <p:cNvPr id="167178" name="Rectangle 377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79" name="Freeform 378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4" name="Group 379"/>
              <p:cNvGrpSpPr>
                <a:grpSpLocks/>
              </p:cNvGrpSpPr>
              <p:nvPr/>
            </p:nvGrpSpPr>
            <p:grpSpPr bwMode="auto">
              <a:xfrm>
                <a:off x="3168" y="2544"/>
                <a:ext cx="192" cy="192"/>
                <a:chOff x="2016" y="2544"/>
                <a:chExt cx="192" cy="192"/>
              </a:xfrm>
            </p:grpSpPr>
            <p:sp>
              <p:nvSpPr>
                <p:cNvPr id="167176" name="Rectangle 380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77" name="Freeform 381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5" name="Group 382"/>
              <p:cNvGrpSpPr>
                <a:grpSpLocks/>
              </p:cNvGrpSpPr>
              <p:nvPr/>
            </p:nvGrpSpPr>
            <p:grpSpPr bwMode="auto">
              <a:xfrm>
                <a:off x="3168" y="2736"/>
                <a:ext cx="192" cy="192"/>
                <a:chOff x="2016" y="2544"/>
                <a:chExt cx="192" cy="192"/>
              </a:xfrm>
            </p:grpSpPr>
            <p:sp>
              <p:nvSpPr>
                <p:cNvPr id="167174" name="Rectangle 383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75" name="Freeform 384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6" name="Group 385"/>
              <p:cNvGrpSpPr>
                <a:grpSpLocks/>
              </p:cNvGrpSpPr>
              <p:nvPr/>
            </p:nvGrpSpPr>
            <p:grpSpPr bwMode="auto">
              <a:xfrm>
                <a:off x="3168" y="2928"/>
                <a:ext cx="192" cy="192"/>
                <a:chOff x="2016" y="2544"/>
                <a:chExt cx="192" cy="192"/>
              </a:xfrm>
            </p:grpSpPr>
            <p:sp>
              <p:nvSpPr>
                <p:cNvPr id="167172" name="Rectangle 386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73" name="Freeform 387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7" name="Group 388"/>
              <p:cNvGrpSpPr>
                <a:grpSpLocks/>
              </p:cNvGrpSpPr>
              <p:nvPr/>
            </p:nvGrpSpPr>
            <p:grpSpPr bwMode="auto">
              <a:xfrm>
                <a:off x="3168" y="3120"/>
                <a:ext cx="192" cy="192"/>
                <a:chOff x="2016" y="2544"/>
                <a:chExt cx="192" cy="192"/>
              </a:xfrm>
            </p:grpSpPr>
            <p:sp>
              <p:nvSpPr>
                <p:cNvPr id="167170" name="Rectangle 389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71" name="Freeform 390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8" name="Group 391"/>
              <p:cNvGrpSpPr>
                <a:grpSpLocks/>
              </p:cNvGrpSpPr>
              <p:nvPr/>
            </p:nvGrpSpPr>
            <p:grpSpPr bwMode="auto">
              <a:xfrm>
                <a:off x="3360" y="2544"/>
                <a:ext cx="192" cy="192"/>
                <a:chOff x="2016" y="2544"/>
                <a:chExt cx="192" cy="192"/>
              </a:xfrm>
            </p:grpSpPr>
            <p:sp>
              <p:nvSpPr>
                <p:cNvPr id="167168" name="Rectangle 392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69" name="Freeform 393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59" name="Group 394"/>
              <p:cNvGrpSpPr>
                <a:grpSpLocks/>
              </p:cNvGrpSpPr>
              <p:nvPr/>
            </p:nvGrpSpPr>
            <p:grpSpPr bwMode="auto">
              <a:xfrm>
                <a:off x="3360" y="2736"/>
                <a:ext cx="192" cy="192"/>
                <a:chOff x="2016" y="2544"/>
                <a:chExt cx="192" cy="192"/>
              </a:xfrm>
            </p:grpSpPr>
            <p:sp>
              <p:nvSpPr>
                <p:cNvPr id="167166" name="Rectangle 395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67" name="Freeform 396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60" name="Group 397"/>
              <p:cNvGrpSpPr>
                <a:grpSpLocks/>
              </p:cNvGrpSpPr>
              <p:nvPr/>
            </p:nvGrpSpPr>
            <p:grpSpPr bwMode="auto">
              <a:xfrm>
                <a:off x="3360" y="2928"/>
                <a:ext cx="192" cy="192"/>
                <a:chOff x="2016" y="2544"/>
                <a:chExt cx="192" cy="192"/>
              </a:xfrm>
            </p:grpSpPr>
            <p:sp>
              <p:nvSpPr>
                <p:cNvPr id="167164" name="Rectangle 398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65" name="Freeform 399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161" name="Group 400"/>
              <p:cNvGrpSpPr>
                <a:grpSpLocks/>
              </p:cNvGrpSpPr>
              <p:nvPr/>
            </p:nvGrpSpPr>
            <p:grpSpPr bwMode="auto">
              <a:xfrm>
                <a:off x="3360" y="3120"/>
                <a:ext cx="192" cy="192"/>
                <a:chOff x="2016" y="2544"/>
                <a:chExt cx="192" cy="192"/>
              </a:xfrm>
            </p:grpSpPr>
            <p:sp>
              <p:nvSpPr>
                <p:cNvPr id="167162" name="Rectangle 401"/>
                <p:cNvSpPr>
                  <a:spLocks noChangeArrowheads="1"/>
                </p:cNvSpPr>
                <p:nvPr/>
              </p:nvSpPr>
              <p:spPr bwMode="auto">
                <a:xfrm>
                  <a:off x="2016" y="2544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63" name="Freeform 402"/>
                <p:cNvSpPr>
                  <a:spLocks/>
                </p:cNvSpPr>
                <p:nvPr/>
              </p:nvSpPr>
              <p:spPr bwMode="auto">
                <a:xfrm>
                  <a:off x="2064" y="2592"/>
                  <a:ext cx="96" cy="96"/>
                </a:xfrm>
                <a:custGeom>
                  <a:avLst/>
                  <a:gdLst>
                    <a:gd name="T0" fmla="*/ 0 w 96"/>
                    <a:gd name="T1" fmla="*/ 96 h 96"/>
                    <a:gd name="T2" fmla="*/ 96 w 96"/>
                    <a:gd name="T3" fmla="*/ 96 h 96"/>
                    <a:gd name="T4" fmla="*/ 48 w 96"/>
                    <a:gd name="T5" fmla="*/ 0 h 96"/>
                    <a:gd name="T6" fmla="*/ 0 w 96"/>
                    <a:gd name="T7" fmla="*/ 96 h 9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6"/>
                    <a:gd name="T13" fmla="*/ 0 h 96"/>
                    <a:gd name="T14" fmla="*/ 96 w 96"/>
                    <a:gd name="T15" fmla="*/ 96 h 9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6" h="96">
                      <a:moveTo>
                        <a:pt x="0" y="96"/>
                      </a:moveTo>
                      <a:lnTo>
                        <a:pt x="96" y="96"/>
                      </a:lnTo>
                      <a:lnTo>
                        <a:pt x="48" y="0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966FF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7128" name="AutoShape 403"/>
            <p:cNvSpPr>
              <a:spLocks noChangeArrowheads="1"/>
            </p:cNvSpPr>
            <p:nvPr/>
          </p:nvSpPr>
          <p:spPr bwMode="auto">
            <a:xfrm>
              <a:off x="2016" y="2322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mul</a:t>
              </a:r>
            </a:p>
          </p:txBody>
        </p:sp>
      </p:grpSp>
      <p:grpSp>
        <p:nvGrpSpPr>
          <p:cNvPr id="43033" name="Group 404"/>
          <p:cNvGrpSpPr>
            <a:grpSpLocks/>
          </p:cNvGrpSpPr>
          <p:nvPr/>
        </p:nvGrpSpPr>
        <p:grpSpPr bwMode="auto">
          <a:xfrm>
            <a:off x="5638800" y="3082925"/>
            <a:ext cx="3200400" cy="1495425"/>
            <a:chOff x="3552" y="1794"/>
            <a:chExt cx="2016" cy="942"/>
          </a:xfrm>
        </p:grpSpPr>
        <p:grpSp>
          <p:nvGrpSpPr>
            <p:cNvPr id="167028" name="Group 405"/>
            <p:cNvGrpSpPr>
              <a:grpSpLocks/>
            </p:cNvGrpSpPr>
            <p:nvPr/>
          </p:nvGrpSpPr>
          <p:grpSpPr bwMode="auto">
            <a:xfrm>
              <a:off x="4032" y="1968"/>
              <a:ext cx="1536" cy="768"/>
              <a:chOff x="3552" y="1968"/>
              <a:chExt cx="1536" cy="768"/>
            </a:xfrm>
          </p:grpSpPr>
          <p:sp>
            <p:nvSpPr>
              <p:cNvPr id="167030" name="Rectangle 406"/>
              <p:cNvSpPr>
                <a:spLocks noChangeArrowheads="1"/>
              </p:cNvSpPr>
              <p:nvPr/>
            </p:nvSpPr>
            <p:spPr bwMode="auto">
              <a:xfrm>
                <a:off x="3552" y="1968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7031" name="Group 407"/>
              <p:cNvGrpSpPr>
                <a:grpSpLocks/>
              </p:cNvGrpSpPr>
              <p:nvPr/>
            </p:nvGrpSpPr>
            <p:grpSpPr bwMode="auto">
              <a:xfrm>
                <a:off x="3552" y="1968"/>
                <a:ext cx="192" cy="192"/>
                <a:chOff x="3552" y="1968"/>
                <a:chExt cx="192" cy="192"/>
              </a:xfrm>
            </p:grpSpPr>
            <p:sp>
              <p:nvSpPr>
                <p:cNvPr id="167125" name="Rectangle 408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26" name="Rectangle 40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2" name="Group 410"/>
              <p:cNvGrpSpPr>
                <a:grpSpLocks/>
              </p:cNvGrpSpPr>
              <p:nvPr/>
            </p:nvGrpSpPr>
            <p:grpSpPr bwMode="auto">
              <a:xfrm>
                <a:off x="3552" y="2160"/>
                <a:ext cx="192" cy="192"/>
                <a:chOff x="3552" y="1968"/>
                <a:chExt cx="192" cy="192"/>
              </a:xfrm>
            </p:grpSpPr>
            <p:sp>
              <p:nvSpPr>
                <p:cNvPr id="167123" name="Rectangle 411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24" name="Rectangle 412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3" name="Group 413"/>
              <p:cNvGrpSpPr>
                <a:grpSpLocks/>
              </p:cNvGrpSpPr>
              <p:nvPr/>
            </p:nvGrpSpPr>
            <p:grpSpPr bwMode="auto">
              <a:xfrm>
                <a:off x="3552" y="2352"/>
                <a:ext cx="192" cy="192"/>
                <a:chOff x="3552" y="1968"/>
                <a:chExt cx="192" cy="192"/>
              </a:xfrm>
            </p:grpSpPr>
            <p:sp>
              <p:nvSpPr>
                <p:cNvPr id="167121" name="Rectangle 414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22" name="Rectangle 415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4" name="Group 416"/>
              <p:cNvGrpSpPr>
                <a:grpSpLocks/>
              </p:cNvGrpSpPr>
              <p:nvPr/>
            </p:nvGrpSpPr>
            <p:grpSpPr bwMode="auto">
              <a:xfrm>
                <a:off x="3552" y="2544"/>
                <a:ext cx="192" cy="192"/>
                <a:chOff x="3552" y="1968"/>
                <a:chExt cx="192" cy="192"/>
              </a:xfrm>
            </p:grpSpPr>
            <p:sp>
              <p:nvSpPr>
                <p:cNvPr id="167119" name="Rectangle 417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20" name="Rectangle 418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5" name="Group 419"/>
              <p:cNvGrpSpPr>
                <a:grpSpLocks/>
              </p:cNvGrpSpPr>
              <p:nvPr/>
            </p:nvGrpSpPr>
            <p:grpSpPr bwMode="auto">
              <a:xfrm>
                <a:off x="3744" y="1968"/>
                <a:ext cx="192" cy="192"/>
                <a:chOff x="3552" y="1968"/>
                <a:chExt cx="192" cy="192"/>
              </a:xfrm>
            </p:grpSpPr>
            <p:sp>
              <p:nvSpPr>
                <p:cNvPr id="167117" name="Rectangle 420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18" name="Rectangle 421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6" name="Group 422"/>
              <p:cNvGrpSpPr>
                <a:grpSpLocks/>
              </p:cNvGrpSpPr>
              <p:nvPr/>
            </p:nvGrpSpPr>
            <p:grpSpPr bwMode="auto">
              <a:xfrm>
                <a:off x="3744" y="2160"/>
                <a:ext cx="192" cy="192"/>
                <a:chOff x="3552" y="1968"/>
                <a:chExt cx="192" cy="192"/>
              </a:xfrm>
            </p:grpSpPr>
            <p:sp>
              <p:nvSpPr>
                <p:cNvPr id="167115" name="Rectangle 423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16" name="Rectangle 424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7" name="Group 425"/>
              <p:cNvGrpSpPr>
                <a:grpSpLocks/>
              </p:cNvGrpSpPr>
              <p:nvPr/>
            </p:nvGrpSpPr>
            <p:grpSpPr bwMode="auto">
              <a:xfrm>
                <a:off x="3744" y="2352"/>
                <a:ext cx="192" cy="192"/>
                <a:chOff x="3552" y="1968"/>
                <a:chExt cx="192" cy="192"/>
              </a:xfrm>
            </p:grpSpPr>
            <p:sp>
              <p:nvSpPr>
                <p:cNvPr id="167113" name="Rectangle 426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14" name="Rectangle 427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8" name="Group 428"/>
              <p:cNvGrpSpPr>
                <a:grpSpLocks/>
              </p:cNvGrpSpPr>
              <p:nvPr/>
            </p:nvGrpSpPr>
            <p:grpSpPr bwMode="auto">
              <a:xfrm>
                <a:off x="3744" y="2544"/>
                <a:ext cx="192" cy="192"/>
                <a:chOff x="3552" y="1968"/>
                <a:chExt cx="192" cy="192"/>
              </a:xfrm>
            </p:grpSpPr>
            <p:sp>
              <p:nvSpPr>
                <p:cNvPr id="167111" name="Rectangle 429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12" name="Rectangle 430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39" name="Group 431"/>
              <p:cNvGrpSpPr>
                <a:grpSpLocks/>
              </p:cNvGrpSpPr>
              <p:nvPr/>
            </p:nvGrpSpPr>
            <p:grpSpPr bwMode="auto">
              <a:xfrm>
                <a:off x="3936" y="1968"/>
                <a:ext cx="192" cy="192"/>
                <a:chOff x="3552" y="1968"/>
                <a:chExt cx="192" cy="192"/>
              </a:xfrm>
            </p:grpSpPr>
            <p:sp>
              <p:nvSpPr>
                <p:cNvPr id="167109" name="Rectangle 432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10" name="Rectangle 433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0" name="Group 434"/>
              <p:cNvGrpSpPr>
                <a:grpSpLocks/>
              </p:cNvGrpSpPr>
              <p:nvPr/>
            </p:nvGrpSpPr>
            <p:grpSpPr bwMode="auto">
              <a:xfrm>
                <a:off x="3936" y="2160"/>
                <a:ext cx="192" cy="192"/>
                <a:chOff x="3552" y="1968"/>
                <a:chExt cx="192" cy="192"/>
              </a:xfrm>
            </p:grpSpPr>
            <p:sp>
              <p:nvSpPr>
                <p:cNvPr id="167107" name="Rectangle 435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08" name="Rectangle 436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1" name="Group 437"/>
              <p:cNvGrpSpPr>
                <a:grpSpLocks/>
              </p:cNvGrpSpPr>
              <p:nvPr/>
            </p:nvGrpSpPr>
            <p:grpSpPr bwMode="auto">
              <a:xfrm>
                <a:off x="3936" y="2352"/>
                <a:ext cx="192" cy="192"/>
                <a:chOff x="3552" y="1968"/>
                <a:chExt cx="192" cy="192"/>
              </a:xfrm>
            </p:grpSpPr>
            <p:sp>
              <p:nvSpPr>
                <p:cNvPr id="167105" name="Rectangle 438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06" name="Rectangle 43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2" name="Group 440"/>
              <p:cNvGrpSpPr>
                <a:grpSpLocks/>
              </p:cNvGrpSpPr>
              <p:nvPr/>
            </p:nvGrpSpPr>
            <p:grpSpPr bwMode="auto">
              <a:xfrm>
                <a:off x="3936" y="2544"/>
                <a:ext cx="192" cy="192"/>
                <a:chOff x="3552" y="1968"/>
                <a:chExt cx="192" cy="192"/>
              </a:xfrm>
            </p:grpSpPr>
            <p:sp>
              <p:nvSpPr>
                <p:cNvPr id="167103" name="Rectangle 441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04" name="Rectangle 442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3" name="Group 443"/>
              <p:cNvGrpSpPr>
                <a:grpSpLocks/>
              </p:cNvGrpSpPr>
              <p:nvPr/>
            </p:nvGrpSpPr>
            <p:grpSpPr bwMode="auto">
              <a:xfrm>
                <a:off x="4128" y="1968"/>
                <a:ext cx="192" cy="192"/>
                <a:chOff x="3552" y="1968"/>
                <a:chExt cx="192" cy="192"/>
              </a:xfrm>
            </p:grpSpPr>
            <p:sp>
              <p:nvSpPr>
                <p:cNvPr id="167101" name="Rectangle 444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02" name="Rectangle 445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4" name="Group 446"/>
              <p:cNvGrpSpPr>
                <a:grpSpLocks/>
              </p:cNvGrpSpPr>
              <p:nvPr/>
            </p:nvGrpSpPr>
            <p:grpSpPr bwMode="auto">
              <a:xfrm>
                <a:off x="4128" y="2160"/>
                <a:ext cx="192" cy="192"/>
                <a:chOff x="3552" y="1968"/>
                <a:chExt cx="192" cy="192"/>
              </a:xfrm>
            </p:grpSpPr>
            <p:sp>
              <p:nvSpPr>
                <p:cNvPr id="167099" name="Rectangle 447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100" name="Rectangle 448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5" name="Group 449"/>
              <p:cNvGrpSpPr>
                <a:grpSpLocks/>
              </p:cNvGrpSpPr>
              <p:nvPr/>
            </p:nvGrpSpPr>
            <p:grpSpPr bwMode="auto">
              <a:xfrm>
                <a:off x="4128" y="2352"/>
                <a:ext cx="192" cy="192"/>
                <a:chOff x="3552" y="1968"/>
                <a:chExt cx="192" cy="192"/>
              </a:xfrm>
            </p:grpSpPr>
            <p:sp>
              <p:nvSpPr>
                <p:cNvPr id="167097" name="Rectangle 450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98" name="Rectangle 451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6" name="Group 452"/>
              <p:cNvGrpSpPr>
                <a:grpSpLocks/>
              </p:cNvGrpSpPr>
              <p:nvPr/>
            </p:nvGrpSpPr>
            <p:grpSpPr bwMode="auto">
              <a:xfrm>
                <a:off x="4128" y="2544"/>
                <a:ext cx="192" cy="192"/>
                <a:chOff x="3552" y="1968"/>
                <a:chExt cx="192" cy="192"/>
              </a:xfrm>
            </p:grpSpPr>
            <p:sp>
              <p:nvSpPr>
                <p:cNvPr id="167095" name="Rectangle 453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96" name="Rectangle 454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7" name="Group 455"/>
              <p:cNvGrpSpPr>
                <a:grpSpLocks/>
              </p:cNvGrpSpPr>
              <p:nvPr/>
            </p:nvGrpSpPr>
            <p:grpSpPr bwMode="auto">
              <a:xfrm>
                <a:off x="4320" y="1968"/>
                <a:ext cx="192" cy="192"/>
                <a:chOff x="3552" y="1968"/>
                <a:chExt cx="192" cy="192"/>
              </a:xfrm>
            </p:grpSpPr>
            <p:sp>
              <p:nvSpPr>
                <p:cNvPr id="167093" name="Rectangle 456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94" name="Rectangle 457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8" name="Group 458"/>
              <p:cNvGrpSpPr>
                <a:grpSpLocks/>
              </p:cNvGrpSpPr>
              <p:nvPr/>
            </p:nvGrpSpPr>
            <p:grpSpPr bwMode="auto">
              <a:xfrm>
                <a:off x="4320" y="2160"/>
                <a:ext cx="192" cy="192"/>
                <a:chOff x="3552" y="1968"/>
                <a:chExt cx="192" cy="192"/>
              </a:xfrm>
            </p:grpSpPr>
            <p:sp>
              <p:nvSpPr>
                <p:cNvPr id="167091" name="Rectangle 459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92" name="Rectangle 460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49" name="Group 461"/>
              <p:cNvGrpSpPr>
                <a:grpSpLocks/>
              </p:cNvGrpSpPr>
              <p:nvPr/>
            </p:nvGrpSpPr>
            <p:grpSpPr bwMode="auto">
              <a:xfrm>
                <a:off x="4320" y="2352"/>
                <a:ext cx="192" cy="192"/>
                <a:chOff x="3552" y="1968"/>
                <a:chExt cx="192" cy="192"/>
              </a:xfrm>
            </p:grpSpPr>
            <p:sp>
              <p:nvSpPr>
                <p:cNvPr id="167089" name="Rectangle 462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90" name="Rectangle 463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0" name="Group 464"/>
              <p:cNvGrpSpPr>
                <a:grpSpLocks/>
              </p:cNvGrpSpPr>
              <p:nvPr/>
            </p:nvGrpSpPr>
            <p:grpSpPr bwMode="auto">
              <a:xfrm>
                <a:off x="4320" y="2544"/>
                <a:ext cx="192" cy="192"/>
                <a:chOff x="3552" y="1968"/>
                <a:chExt cx="192" cy="192"/>
              </a:xfrm>
            </p:grpSpPr>
            <p:sp>
              <p:nvSpPr>
                <p:cNvPr id="167087" name="Rectangle 465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88" name="Rectangle 466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1" name="Group 467"/>
              <p:cNvGrpSpPr>
                <a:grpSpLocks/>
              </p:cNvGrpSpPr>
              <p:nvPr/>
            </p:nvGrpSpPr>
            <p:grpSpPr bwMode="auto">
              <a:xfrm>
                <a:off x="4512" y="1968"/>
                <a:ext cx="192" cy="192"/>
                <a:chOff x="3552" y="1968"/>
                <a:chExt cx="192" cy="192"/>
              </a:xfrm>
            </p:grpSpPr>
            <p:sp>
              <p:nvSpPr>
                <p:cNvPr id="167085" name="Rectangle 468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86" name="Rectangle 46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2" name="Group 470"/>
              <p:cNvGrpSpPr>
                <a:grpSpLocks/>
              </p:cNvGrpSpPr>
              <p:nvPr/>
            </p:nvGrpSpPr>
            <p:grpSpPr bwMode="auto">
              <a:xfrm>
                <a:off x="4512" y="2160"/>
                <a:ext cx="192" cy="192"/>
                <a:chOff x="3552" y="1968"/>
                <a:chExt cx="192" cy="192"/>
              </a:xfrm>
            </p:grpSpPr>
            <p:sp>
              <p:nvSpPr>
                <p:cNvPr id="167083" name="Rectangle 471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84" name="Rectangle 472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3" name="Group 473"/>
              <p:cNvGrpSpPr>
                <a:grpSpLocks/>
              </p:cNvGrpSpPr>
              <p:nvPr/>
            </p:nvGrpSpPr>
            <p:grpSpPr bwMode="auto">
              <a:xfrm>
                <a:off x="4512" y="2352"/>
                <a:ext cx="192" cy="192"/>
                <a:chOff x="3552" y="1968"/>
                <a:chExt cx="192" cy="192"/>
              </a:xfrm>
            </p:grpSpPr>
            <p:sp>
              <p:nvSpPr>
                <p:cNvPr id="167081" name="Rectangle 474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82" name="Rectangle 475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4" name="Group 476"/>
              <p:cNvGrpSpPr>
                <a:grpSpLocks/>
              </p:cNvGrpSpPr>
              <p:nvPr/>
            </p:nvGrpSpPr>
            <p:grpSpPr bwMode="auto">
              <a:xfrm>
                <a:off x="4512" y="2544"/>
                <a:ext cx="192" cy="192"/>
                <a:chOff x="3552" y="1968"/>
                <a:chExt cx="192" cy="192"/>
              </a:xfrm>
            </p:grpSpPr>
            <p:sp>
              <p:nvSpPr>
                <p:cNvPr id="167079" name="Rectangle 477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80" name="Rectangle 478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5" name="Group 479"/>
              <p:cNvGrpSpPr>
                <a:grpSpLocks/>
              </p:cNvGrpSpPr>
              <p:nvPr/>
            </p:nvGrpSpPr>
            <p:grpSpPr bwMode="auto">
              <a:xfrm>
                <a:off x="4704" y="1968"/>
                <a:ext cx="192" cy="192"/>
                <a:chOff x="3552" y="1968"/>
                <a:chExt cx="192" cy="192"/>
              </a:xfrm>
            </p:grpSpPr>
            <p:sp>
              <p:nvSpPr>
                <p:cNvPr id="167077" name="Rectangle 480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78" name="Rectangle 481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6" name="Group 482"/>
              <p:cNvGrpSpPr>
                <a:grpSpLocks/>
              </p:cNvGrpSpPr>
              <p:nvPr/>
            </p:nvGrpSpPr>
            <p:grpSpPr bwMode="auto">
              <a:xfrm>
                <a:off x="4704" y="2160"/>
                <a:ext cx="192" cy="192"/>
                <a:chOff x="3552" y="1968"/>
                <a:chExt cx="192" cy="192"/>
              </a:xfrm>
            </p:grpSpPr>
            <p:sp>
              <p:nvSpPr>
                <p:cNvPr id="167075" name="Rectangle 483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76" name="Rectangle 484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7" name="Group 485"/>
              <p:cNvGrpSpPr>
                <a:grpSpLocks/>
              </p:cNvGrpSpPr>
              <p:nvPr/>
            </p:nvGrpSpPr>
            <p:grpSpPr bwMode="auto">
              <a:xfrm>
                <a:off x="4704" y="2352"/>
                <a:ext cx="192" cy="192"/>
                <a:chOff x="3552" y="1968"/>
                <a:chExt cx="192" cy="192"/>
              </a:xfrm>
            </p:grpSpPr>
            <p:sp>
              <p:nvSpPr>
                <p:cNvPr id="167073" name="Rectangle 486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74" name="Rectangle 487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8" name="Group 488"/>
              <p:cNvGrpSpPr>
                <a:grpSpLocks/>
              </p:cNvGrpSpPr>
              <p:nvPr/>
            </p:nvGrpSpPr>
            <p:grpSpPr bwMode="auto">
              <a:xfrm>
                <a:off x="4704" y="2544"/>
                <a:ext cx="192" cy="192"/>
                <a:chOff x="3552" y="1968"/>
                <a:chExt cx="192" cy="192"/>
              </a:xfrm>
            </p:grpSpPr>
            <p:sp>
              <p:nvSpPr>
                <p:cNvPr id="167071" name="Rectangle 489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72" name="Rectangle 490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59" name="Group 491"/>
              <p:cNvGrpSpPr>
                <a:grpSpLocks/>
              </p:cNvGrpSpPr>
              <p:nvPr/>
            </p:nvGrpSpPr>
            <p:grpSpPr bwMode="auto">
              <a:xfrm>
                <a:off x="4896" y="1968"/>
                <a:ext cx="192" cy="192"/>
                <a:chOff x="3552" y="1968"/>
                <a:chExt cx="192" cy="192"/>
              </a:xfrm>
            </p:grpSpPr>
            <p:sp>
              <p:nvSpPr>
                <p:cNvPr id="167069" name="Rectangle 492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70" name="Rectangle 493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60" name="Group 494"/>
              <p:cNvGrpSpPr>
                <a:grpSpLocks/>
              </p:cNvGrpSpPr>
              <p:nvPr/>
            </p:nvGrpSpPr>
            <p:grpSpPr bwMode="auto">
              <a:xfrm>
                <a:off x="4896" y="2160"/>
                <a:ext cx="192" cy="192"/>
                <a:chOff x="3552" y="1968"/>
                <a:chExt cx="192" cy="192"/>
              </a:xfrm>
            </p:grpSpPr>
            <p:sp>
              <p:nvSpPr>
                <p:cNvPr id="167067" name="Rectangle 495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68" name="Rectangle 496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61" name="Group 497"/>
              <p:cNvGrpSpPr>
                <a:grpSpLocks/>
              </p:cNvGrpSpPr>
              <p:nvPr/>
            </p:nvGrpSpPr>
            <p:grpSpPr bwMode="auto">
              <a:xfrm>
                <a:off x="4896" y="2352"/>
                <a:ext cx="192" cy="192"/>
                <a:chOff x="3552" y="1968"/>
                <a:chExt cx="192" cy="192"/>
              </a:xfrm>
            </p:grpSpPr>
            <p:sp>
              <p:nvSpPr>
                <p:cNvPr id="167065" name="Rectangle 498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66" name="Rectangle 499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7062" name="Group 500"/>
              <p:cNvGrpSpPr>
                <a:grpSpLocks/>
              </p:cNvGrpSpPr>
              <p:nvPr/>
            </p:nvGrpSpPr>
            <p:grpSpPr bwMode="auto">
              <a:xfrm>
                <a:off x="4896" y="2544"/>
                <a:ext cx="192" cy="192"/>
                <a:chOff x="3552" y="1968"/>
                <a:chExt cx="192" cy="192"/>
              </a:xfrm>
            </p:grpSpPr>
            <p:sp>
              <p:nvSpPr>
                <p:cNvPr id="167063" name="Rectangle 501"/>
                <p:cNvSpPr>
                  <a:spLocks noChangeArrowheads="1"/>
                </p:cNvSpPr>
                <p:nvPr/>
              </p:nvSpPr>
              <p:spPr bwMode="auto">
                <a:xfrm>
                  <a:off x="3552" y="1968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64" name="Rectangle 502"/>
                <p:cNvSpPr>
                  <a:spLocks noChangeArrowheads="1"/>
                </p:cNvSpPr>
                <p:nvPr/>
              </p:nvSpPr>
              <p:spPr bwMode="auto">
                <a:xfrm>
                  <a:off x="3600" y="2016"/>
                  <a:ext cx="96" cy="96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7029" name="AutoShape 503"/>
            <p:cNvSpPr>
              <a:spLocks noChangeArrowheads="1"/>
            </p:cNvSpPr>
            <p:nvPr/>
          </p:nvSpPr>
          <p:spPr bwMode="auto">
            <a:xfrm>
              <a:off x="3552" y="1794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add</a:t>
              </a:r>
            </a:p>
          </p:txBody>
        </p:sp>
      </p:grpSp>
      <p:grpSp>
        <p:nvGrpSpPr>
          <p:cNvPr id="43133" name="Group 504"/>
          <p:cNvGrpSpPr>
            <a:grpSpLocks/>
          </p:cNvGrpSpPr>
          <p:nvPr/>
        </p:nvGrpSpPr>
        <p:grpSpPr bwMode="auto">
          <a:xfrm>
            <a:off x="5638800" y="4302125"/>
            <a:ext cx="3200400" cy="1495425"/>
            <a:chOff x="3552" y="2562"/>
            <a:chExt cx="2016" cy="942"/>
          </a:xfrm>
        </p:grpSpPr>
        <p:grpSp>
          <p:nvGrpSpPr>
            <p:cNvPr id="166929" name="Group 505"/>
            <p:cNvGrpSpPr>
              <a:grpSpLocks/>
            </p:cNvGrpSpPr>
            <p:nvPr/>
          </p:nvGrpSpPr>
          <p:grpSpPr bwMode="auto">
            <a:xfrm>
              <a:off x="4032" y="2736"/>
              <a:ext cx="1536" cy="768"/>
              <a:chOff x="3552" y="2736"/>
              <a:chExt cx="1536" cy="768"/>
            </a:xfrm>
          </p:grpSpPr>
          <p:sp>
            <p:nvSpPr>
              <p:cNvPr id="166931" name="Rectangle 506"/>
              <p:cNvSpPr>
                <a:spLocks noChangeArrowheads="1"/>
              </p:cNvSpPr>
              <p:nvPr/>
            </p:nvSpPr>
            <p:spPr bwMode="auto">
              <a:xfrm>
                <a:off x="3552" y="2736"/>
                <a:ext cx="1536" cy="76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6932" name="Group 507"/>
              <p:cNvGrpSpPr>
                <a:grpSpLocks/>
              </p:cNvGrpSpPr>
              <p:nvPr/>
            </p:nvGrpSpPr>
            <p:grpSpPr bwMode="auto">
              <a:xfrm>
                <a:off x="3552" y="2736"/>
                <a:ext cx="192" cy="192"/>
                <a:chOff x="3552" y="2736"/>
                <a:chExt cx="192" cy="192"/>
              </a:xfrm>
            </p:grpSpPr>
            <p:sp>
              <p:nvSpPr>
                <p:cNvPr id="167026" name="Rectangle 508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27" name="Rectangle 509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3" name="Group 510"/>
              <p:cNvGrpSpPr>
                <a:grpSpLocks/>
              </p:cNvGrpSpPr>
              <p:nvPr/>
            </p:nvGrpSpPr>
            <p:grpSpPr bwMode="auto">
              <a:xfrm>
                <a:off x="3552" y="2928"/>
                <a:ext cx="192" cy="192"/>
                <a:chOff x="3552" y="2736"/>
                <a:chExt cx="192" cy="192"/>
              </a:xfrm>
            </p:grpSpPr>
            <p:sp>
              <p:nvSpPr>
                <p:cNvPr id="167024" name="Rectangle 511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25" name="Rectangle 512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4" name="Group 513"/>
              <p:cNvGrpSpPr>
                <a:grpSpLocks/>
              </p:cNvGrpSpPr>
              <p:nvPr/>
            </p:nvGrpSpPr>
            <p:grpSpPr bwMode="auto">
              <a:xfrm>
                <a:off x="3552" y="3120"/>
                <a:ext cx="192" cy="192"/>
                <a:chOff x="3552" y="2736"/>
                <a:chExt cx="192" cy="192"/>
              </a:xfrm>
            </p:grpSpPr>
            <p:sp>
              <p:nvSpPr>
                <p:cNvPr id="167022" name="Rectangle 514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23" name="Rectangle 515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5" name="Group 516"/>
              <p:cNvGrpSpPr>
                <a:grpSpLocks/>
              </p:cNvGrpSpPr>
              <p:nvPr/>
            </p:nvGrpSpPr>
            <p:grpSpPr bwMode="auto">
              <a:xfrm>
                <a:off x="3552" y="3312"/>
                <a:ext cx="192" cy="192"/>
                <a:chOff x="3552" y="2736"/>
                <a:chExt cx="192" cy="192"/>
              </a:xfrm>
            </p:grpSpPr>
            <p:sp>
              <p:nvSpPr>
                <p:cNvPr id="167020" name="Rectangle 517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21" name="Rectangle 518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6" name="Group 519"/>
              <p:cNvGrpSpPr>
                <a:grpSpLocks/>
              </p:cNvGrpSpPr>
              <p:nvPr/>
            </p:nvGrpSpPr>
            <p:grpSpPr bwMode="auto">
              <a:xfrm>
                <a:off x="3744" y="2736"/>
                <a:ext cx="192" cy="192"/>
                <a:chOff x="3552" y="2736"/>
                <a:chExt cx="192" cy="192"/>
              </a:xfrm>
            </p:grpSpPr>
            <p:sp>
              <p:nvSpPr>
                <p:cNvPr id="167018" name="Rectangle 520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19" name="Rectangle 521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7" name="Group 522"/>
              <p:cNvGrpSpPr>
                <a:grpSpLocks/>
              </p:cNvGrpSpPr>
              <p:nvPr/>
            </p:nvGrpSpPr>
            <p:grpSpPr bwMode="auto">
              <a:xfrm>
                <a:off x="3744" y="2928"/>
                <a:ext cx="192" cy="192"/>
                <a:chOff x="3552" y="2736"/>
                <a:chExt cx="192" cy="192"/>
              </a:xfrm>
            </p:grpSpPr>
            <p:sp>
              <p:nvSpPr>
                <p:cNvPr id="167016" name="Rectangle 523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17" name="Rectangle 524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8" name="Group 525"/>
              <p:cNvGrpSpPr>
                <a:grpSpLocks/>
              </p:cNvGrpSpPr>
              <p:nvPr/>
            </p:nvGrpSpPr>
            <p:grpSpPr bwMode="auto">
              <a:xfrm>
                <a:off x="3744" y="3120"/>
                <a:ext cx="192" cy="192"/>
                <a:chOff x="3552" y="2736"/>
                <a:chExt cx="192" cy="192"/>
              </a:xfrm>
            </p:grpSpPr>
            <p:sp>
              <p:nvSpPr>
                <p:cNvPr id="167014" name="Rectangle 526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15" name="Rectangle 527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39" name="Group 528"/>
              <p:cNvGrpSpPr>
                <a:grpSpLocks/>
              </p:cNvGrpSpPr>
              <p:nvPr/>
            </p:nvGrpSpPr>
            <p:grpSpPr bwMode="auto">
              <a:xfrm>
                <a:off x="3744" y="3312"/>
                <a:ext cx="192" cy="192"/>
                <a:chOff x="3552" y="2736"/>
                <a:chExt cx="192" cy="192"/>
              </a:xfrm>
            </p:grpSpPr>
            <p:sp>
              <p:nvSpPr>
                <p:cNvPr id="167012" name="Rectangle 529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13" name="Rectangle 530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0" name="Group 531"/>
              <p:cNvGrpSpPr>
                <a:grpSpLocks/>
              </p:cNvGrpSpPr>
              <p:nvPr/>
            </p:nvGrpSpPr>
            <p:grpSpPr bwMode="auto">
              <a:xfrm>
                <a:off x="3936" y="2736"/>
                <a:ext cx="192" cy="192"/>
                <a:chOff x="3552" y="2736"/>
                <a:chExt cx="192" cy="192"/>
              </a:xfrm>
            </p:grpSpPr>
            <p:sp>
              <p:nvSpPr>
                <p:cNvPr id="167010" name="Rectangle 532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11" name="Rectangle 533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1" name="Group 534"/>
              <p:cNvGrpSpPr>
                <a:grpSpLocks/>
              </p:cNvGrpSpPr>
              <p:nvPr/>
            </p:nvGrpSpPr>
            <p:grpSpPr bwMode="auto">
              <a:xfrm>
                <a:off x="3936" y="2928"/>
                <a:ext cx="192" cy="192"/>
                <a:chOff x="3552" y="2736"/>
                <a:chExt cx="192" cy="192"/>
              </a:xfrm>
            </p:grpSpPr>
            <p:sp>
              <p:nvSpPr>
                <p:cNvPr id="167008" name="Rectangle 535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09" name="Rectangle 536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2" name="Group 537"/>
              <p:cNvGrpSpPr>
                <a:grpSpLocks/>
              </p:cNvGrpSpPr>
              <p:nvPr/>
            </p:nvGrpSpPr>
            <p:grpSpPr bwMode="auto">
              <a:xfrm>
                <a:off x="3936" y="3120"/>
                <a:ext cx="192" cy="192"/>
                <a:chOff x="3552" y="2736"/>
                <a:chExt cx="192" cy="192"/>
              </a:xfrm>
            </p:grpSpPr>
            <p:sp>
              <p:nvSpPr>
                <p:cNvPr id="167006" name="Rectangle 538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07" name="Rectangle 539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3" name="Group 540"/>
              <p:cNvGrpSpPr>
                <a:grpSpLocks/>
              </p:cNvGrpSpPr>
              <p:nvPr/>
            </p:nvGrpSpPr>
            <p:grpSpPr bwMode="auto">
              <a:xfrm>
                <a:off x="3936" y="3312"/>
                <a:ext cx="192" cy="192"/>
                <a:chOff x="3552" y="2736"/>
                <a:chExt cx="192" cy="192"/>
              </a:xfrm>
            </p:grpSpPr>
            <p:sp>
              <p:nvSpPr>
                <p:cNvPr id="167004" name="Rectangle 541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05" name="Rectangle 542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4" name="Group 543"/>
              <p:cNvGrpSpPr>
                <a:grpSpLocks/>
              </p:cNvGrpSpPr>
              <p:nvPr/>
            </p:nvGrpSpPr>
            <p:grpSpPr bwMode="auto">
              <a:xfrm>
                <a:off x="4128" y="2736"/>
                <a:ext cx="192" cy="192"/>
                <a:chOff x="3552" y="2736"/>
                <a:chExt cx="192" cy="192"/>
              </a:xfrm>
            </p:grpSpPr>
            <p:sp>
              <p:nvSpPr>
                <p:cNvPr id="167002" name="Rectangle 544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03" name="Rectangle 545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5" name="Group 546"/>
              <p:cNvGrpSpPr>
                <a:grpSpLocks/>
              </p:cNvGrpSpPr>
              <p:nvPr/>
            </p:nvGrpSpPr>
            <p:grpSpPr bwMode="auto">
              <a:xfrm>
                <a:off x="4128" y="2928"/>
                <a:ext cx="192" cy="192"/>
                <a:chOff x="3552" y="2736"/>
                <a:chExt cx="192" cy="192"/>
              </a:xfrm>
            </p:grpSpPr>
            <p:sp>
              <p:nvSpPr>
                <p:cNvPr id="167000" name="Rectangle 547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001" name="Rectangle 548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6" name="Group 549"/>
              <p:cNvGrpSpPr>
                <a:grpSpLocks/>
              </p:cNvGrpSpPr>
              <p:nvPr/>
            </p:nvGrpSpPr>
            <p:grpSpPr bwMode="auto">
              <a:xfrm>
                <a:off x="4128" y="3120"/>
                <a:ext cx="192" cy="192"/>
                <a:chOff x="3552" y="2736"/>
                <a:chExt cx="192" cy="192"/>
              </a:xfrm>
            </p:grpSpPr>
            <p:sp>
              <p:nvSpPr>
                <p:cNvPr id="166998" name="Rectangle 550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99" name="Rectangle 551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7" name="Group 552"/>
              <p:cNvGrpSpPr>
                <a:grpSpLocks/>
              </p:cNvGrpSpPr>
              <p:nvPr/>
            </p:nvGrpSpPr>
            <p:grpSpPr bwMode="auto">
              <a:xfrm>
                <a:off x="4128" y="3312"/>
                <a:ext cx="192" cy="192"/>
                <a:chOff x="3552" y="2736"/>
                <a:chExt cx="192" cy="192"/>
              </a:xfrm>
            </p:grpSpPr>
            <p:sp>
              <p:nvSpPr>
                <p:cNvPr id="166996" name="Rectangle 553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97" name="Rectangle 554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8" name="Group 555"/>
              <p:cNvGrpSpPr>
                <a:grpSpLocks/>
              </p:cNvGrpSpPr>
              <p:nvPr/>
            </p:nvGrpSpPr>
            <p:grpSpPr bwMode="auto">
              <a:xfrm>
                <a:off x="4320" y="2736"/>
                <a:ext cx="192" cy="192"/>
                <a:chOff x="3552" y="2736"/>
                <a:chExt cx="192" cy="192"/>
              </a:xfrm>
            </p:grpSpPr>
            <p:sp>
              <p:nvSpPr>
                <p:cNvPr id="166994" name="Rectangle 556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95" name="Rectangle 557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49" name="Group 558"/>
              <p:cNvGrpSpPr>
                <a:grpSpLocks/>
              </p:cNvGrpSpPr>
              <p:nvPr/>
            </p:nvGrpSpPr>
            <p:grpSpPr bwMode="auto">
              <a:xfrm>
                <a:off x="4320" y="2928"/>
                <a:ext cx="192" cy="192"/>
                <a:chOff x="3552" y="2736"/>
                <a:chExt cx="192" cy="192"/>
              </a:xfrm>
            </p:grpSpPr>
            <p:sp>
              <p:nvSpPr>
                <p:cNvPr id="166992" name="Rectangle 559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93" name="Rectangle 560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0" name="Group 561"/>
              <p:cNvGrpSpPr>
                <a:grpSpLocks/>
              </p:cNvGrpSpPr>
              <p:nvPr/>
            </p:nvGrpSpPr>
            <p:grpSpPr bwMode="auto">
              <a:xfrm>
                <a:off x="4320" y="3120"/>
                <a:ext cx="192" cy="192"/>
                <a:chOff x="3552" y="2736"/>
                <a:chExt cx="192" cy="192"/>
              </a:xfrm>
            </p:grpSpPr>
            <p:sp>
              <p:nvSpPr>
                <p:cNvPr id="166990" name="Rectangle 562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91" name="Rectangle 563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1" name="Group 564"/>
              <p:cNvGrpSpPr>
                <a:grpSpLocks/>
              </p:cNvGrpSpPr>
              <p:nvPr/>
            </p:nvGrpSpPr>
            <p:grpSpPr bwMode="auto">
              <a:xfrm>
                <a:off x="4320" y="3312"/>
                <a:ext cx="192" cy="192"/>
                <a:chOff x="3552" y="2736"/>
                <a:chExt cx="192" cy="192"/>
              </a:xfrm>
            </p:grpSpPr>
            <p:sp>
              <p:nvSpPr>
                <p:cNvPr id="166988" name="Rectangle 565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89" name="Rectangle 566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2" name="Group 567"/>
              <p:cNvGrpSpPr>
                <a:grpSpLocks/>
              </p:cNvGrpSpPr>
              <p:nvPr/>
            </p:nvGrpSpPr>
            <p:grpSpPr bwMode="auto">
              <a:xfrm>
                <a:off x="4512" y="2736"/>
                <a:ext cx="192" cy="192"/>
                <a:chOff x="3552" y="2736"/>
                <a:chExt cx="192" cy="192"/>
              </a:xfrm>
            </p:grpSpPr>
            <p:sp>
              <p:nvSpPr>
                <p:cNvPr id="166986" name="Rectangle 568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87" name="Rectangle 569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3" name="Group 570"/>
              <p:cNvGrpSpPr>
                <a:grpSpLocks/>
              </p:cNvGrpSpPr>
              <p:nvPr/>
            </p:nvGrpSpPr>
            <p:grpSpPr bwMode="auto">
              <a:xfrm>
                <a:off x="4512" y="2928"/>
                <a:ext cx="192" cy="192"/>
                <a:chOff x="3552" y="2736"/>
                <a:chExt cx="192" cy="192"/>
              </a:xfrm>
            </p:grpSpPr>
            <p:sp>
              <p:nvSpPr>
                <p:cNvPr id="166984" name="Rectangle 571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85" name="Rectangle 572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4" name="Group 573"/>
              <p:cNvGrpSpPr>
                <a:grpSpLocks/>
              </p:cNvGrpSpPr>
              <p:nvPr/>
            </p:nvGrpSpPr>
            <p:grpSpPr bwMode="auto">
              <a:xfrm>
                <a:off x="4512" y="3120"/>
                <a:ext cx="192" cy="192"/>
                <a:chOff x="3552" y="2736"/>
                <a:chExt cx="192" cy="192"/>
              </a:xfrm>
            </p:grpSpPr>
            <p:sp>
              <p:nvSpPr>
                <p:cNvPr id="166982" name="Rectangle 574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83" name="Rectangle 575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5" name="Group 576"/>
              <p:cNvGrpSpPr>
                <a:grpSpLocks/>
              </p:cNvGrpSpPr>
              <p:nvPr/>
            </p:nvGrpSpPr>
            <p:grpSpPr bwMode="auto">
              <a:xfrm>
                <a:off x="4512" y="3312"/>
                <a:ext cx="192" cy="192"/>
                <a:chOff x="3552" y="2736"/>
                <a:chExt cx="192" cy="192"/>
              </a:xfrm>
            </p:grpSpPr>
            <p:sp>
              <p:nvSpPr>
                <p:cNvPr id="166980" name="Rectangle 577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81" name="Rectangle 578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6" name="Group 579"/>
              <p:cNvGrpSpPr>
                <a:grpSpLocks/>
              </p:cNvGrpSpPr>
              <p:nvPr/>
            </p:nvGrpSpPr>
            <p:grpSpPr bwMode="auto">
              <a:xfrm>
                <a:off x="4704" y="2736"/>
                <a:ext cx="192" cy="192"/>
                <a:chOff x="3552" y="2736"/>
                <a:chExt cx="192" cy="192"/>
              </a:xfrm>
            </p:grpSpPr>
            <p:sp>
              <p:nvSpPr>
                <p:cNvPr id="166978" name="Rectangle 580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79" name="Rectangle 581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7" name="Group 582"/>
              <p:cNvGrpSpPr>
                <a:grpSpLocks/>
              </p:cNvGrpSpPr>
              <p:nvPr/>
            </p:nvGrpSpPr>
            <p:grpSpPr bwMode="auto">
              <a:xfrm>
                <a:off x="4704" y="2928"/>
                <a:ext cx="192" cy="192"/>
                <a:chOff x="3552" y="2736"/>
                <a:chExt cx="192" cy="192"/>
              </a:xfrm>
            </p:grpSpPr>
            <p:sp>
              <p:nvSpPr>
                <p:cNvPr id="166976" name="Rectangle 583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77" name="Rectangle 584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8" name="Group 585"/>
              <p:cNvGrpSpPr>
                <a:grpSpLocks/>
              </p:cNvGrpSpPr>
              <p:nvPr/>
            </p:nvGrpSpPr>
            <p:grpSpPr bwMode="auto">
              <a:xfrm>
                <a:off x="4704" y="3120"/>
                <a:ext cx="192" cy="192"/>
                <a:chOff x="3552" y="2736"/>
                <a:chExt cx="192" cy="192"/>
              </a:xfrm>
            </p:grpSpPr>
            <p:sp>
              <p:nvSpPr>
                <p:cNvPr id="166974" name="Rectangle 586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75" name="Rectangle 587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59" name="Group 588"/>
              <p:cNvGrpSpPr>
                <a:grpSpLocks/>
              </p:cNvGrpSpPr>
              <p:nvPr/>
            </p:nvGrpSpPr>
            <p:grpSpPr bwMode="auto">
              <a:xfrm>
                <a:off x="4704" y="3312"/>
                <a:ext cx="192" cy="192"/>
                <a:chOff x="3552" y="2736"/>
                <a:chExt cx="192" cy="192"/>
              </a:xfrm>
            </p:grpSpPr>
            <p:sp>
              <p:nvSpPr>
                <p:cNvPr id="166972" name="Rectangle 589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73" name="Rectangle 590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60" name="Group 591"/>
              <p:cNvGrpSpPr>
                <a:grpSpLocks/>
              </p:cNvGrpSpPr>
              <p:nvPr/>
            </p:nvGrpSpPr>
            <p:grpSpPr bwMode="auto">
              <a:xfrm>
                <a:off x="4896" y="2736"/>
                <a:ext cx="192" cy="192"/>
                <a:chOff x="3552" y="2736"/>
                <a:chExt cx="192" cy="192"/>
              </a:xfrm>
            </p:grpSpPr>
            <p:sp>
              <p:nvSpPr>
                <p:cNvPr id="166970" name="Rectangle 592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71" name="Rectangle 593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61" name="Group 594"/>
              <p:cNvGrpSpPr>
                <a:grpSpLocks/>
              </p:cNvGrpSpPr>
              <p:nvPr/>
            </p:nvGrpSpPr>
            <p:grpSpPr bwMode="auto">
              <a:xfrm>
                <a:off x="4896" y="2928"/>
                <a:ext cx="192" cy="192"/>
                <a:chOff x="3552" y="2736"/>
                <a:chExt cx="192" cy="192"/>
              </a:xfrm>
            </p:grpSpPr>
            <p:sp>
              <p:nvSpPr>
                <p:cNvPr id="166968" name="Rectangle 595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69" name="Rectangle 596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62" name="Group 597"/>
              <p:cNvGrpSpPr>
                <a:grpSpLocks/>
              </p:cNvGrpSpPr>
              <p:nvPr/>
            </p:nvGrpSpPr>
            <p:grpSpPr bwMode="auto">
              <a:xfrm>
                <a:off x="4896" y="3120"/>
                <a:ext cx="192" cy="192"/>
                <a:chOff x="3552" y="2736"/>
                <a:chExt cx="192" cy="192"/>
              </a:xfrm>
            </p:grpSpPr>
            <p:sp>
              <p:nvSpPr>
                <p:cNvPr id="166966" name="Rectangle 598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67" name="Rectangle 599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6963" name="Group 600"/>
              <p:cNvGrpSpPr>
                <a:grpSpLocks/>
              </p:cNvGrpSpPr>
              <p:nvPr/>
            </p:nvGrpSpPr>
            <p:grpSpPr bwMode="auto">
              <a:xfrm>
                <a:off x="4896" y="3312"/>
                <a:ext cx="192" cy="192"/>
                <a:chOff x="3552" y="2736"/>
                <a:chExt cx="192" cy="192"/>
              </a:xfrm>
            </p:grpSpPr>
            <p:sp>
              <p:nvSpPr>
                <p:cNvPr id="166964" name="Rectangle 601"/>
                <p:cNvSpPr>
                  <a:spLocks noChangeArrowheads="1"/>
                </p:cNvSpPr>
                <p:nvPr/>
              </p:nvSpPr>
              <p:spPr bwMode="auto">
                <a:xfrm>
                  <a:off x="3552" y="2736"/>
                  <a:ext cx="192" cy="192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6965" name="Rectangle 602"/>
                <p:cNvSpPr>
                  <a:spLocks noChangeArrowheads="1"/>
                </p:cNvSpPr>
                <p:nvPr/>
              </p:nvSpPr>
              <p:spPr bwMode="auto">
                <a:xfrm>
                  <a:off x="3600" y="2784"/>
                  <a:ext cx="96" cy="96"/>
                </a:xfrm>
                <a:prstGeom prst="rect">
                  <a:avLst/>
                </a:prstGeom>
                <a:solidFill>
                  <a:srgbClr val="FF00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66930" name="AutoShape 603"/>
            <p:cNvSpPr>
              <a:spLocks noChangeArrowheads="1"/>
            </p:cNvSpPr>
            <p:nvPr/>
          </p:nvSpPr>
          <p:spPr bwMode="auto">
            <a:xfrm>
              <a:off x="3552" y="2562"/>
              <a:ext cx="481" cy="429"/>
            </a:xfrm>
            <a:prstGeom prst="rightArrow">
              <a:avLst>
                <a:gd name="adj1" fmla="val 50000"/>
                <a:gd name="adj2" fmla="val 2803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r>
                <a:rPr lang="en-US" altLang="ko-KR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add</a:t>
              </a:r>
            </a:p>
          </p:txBody>
        </p:sp>
      </p:grpSp>
      <p:sp>
        <p:nvSpPr>
          <p:cNvPr id="166922" name="Text Box 604"/>
          <p:cNvSpPr txBox="1">
            <a:spLocks noChangeArrowheads="1"/>
          </p:cNvSpPr>
          <p:nvPr/>
        </p:nvSpPr>
        <p:spPr bwMode="auto">
          <a:xfrm>
            <a:off x="2097088" y="2230438"/>
            <a:ext cx="12747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Load Unit</a:t>
            </a:r>
          </a:p>
        </p:txBody>
      </p:sp>
      <p:sp>
        <p:nvSpPr>
          <p:cNvPr id="166923" name="Text Box 605"/>
          <p:cNvSpPr txBox="1">
            <a:spLocks noChangeArrowheads="1"/>
          </p:cNvSpPr>
          <p:nvPr/>
        </p:nvSpPr>
        <p:spPr bwMode="auto">
          <a:xfrm>
            <a:off x="4384675" y="2230438"/>
            <a:ext cx="16224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Multiply Unit</a:t>
            </a:r>
          </a:p>
        </p:txBody>
      </p:sp>
      <p:sp>
        <p:nvSpPr>
          <p:cNvPr id="166924" name="Text Box 606"/>
          <p:cNvSpPr txBox="1">
            <a:spLocks noChangeArrowheads="1"/>
          </p:cNvSpPr>
          <p:nvPr/>
        </p:nvSpPr>
        <p:spPr bwMode="auto">
          <a:xfrm>
            <a:off x="7045325" y="2230438"/>
            <a:ext cx="11699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Add Unit</a:t>
            </a:r>
          </a:p>
        </p:txBody>
      </p:sp>
      <p:sp>
        <p:nvSpPr>
          <p:cNvPr id="166925" name="Line 607"/>
          <p:cNvSpPr>
            <a:spLocks noChangeShapeType="1"/>
          </p:cNvSpPr>
          <p:nvPr/>
        </p:nvSpPr>
        <p:spPr bwMode="auto">
          <a:xfrm>
            <a:off x="228600" y="313055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6926" name="Text Box 608"/>
          <p:cNvSpPr txBox="1">
            <a:spLocks noChangeArrowheads="1"/>
          </p:cNvSpPr>
          <p:nvPr/>
        </p:nvSpPr>
        <p:spPr bwMode="auto">
          <a:xfrm>
            <a:off x="231775" y="3373438"/>
            <a:ext cx="695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8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time</a:t>
            </a:r>
          </a:p>
        </p:txBody>
      </p:sp>
      <p:sp>
        <p:nvSpPr>
          <p:cNvPr id="166927" name="AutoShape 609"/>
          <p:cNvSpPr>
            <a:spLocks noChangeArrowheads="1"/>
          </p:cNvSpPr>
          <p:nvPr/>
        </p:nvSpPr>
        <p:spPr bwMode="auto">
          <a:xfrm>
            <a:off x="838200" y="5403850"/>
            <a:ext cx="1449388" cy="981075"/>
          </a:xfrm>
          <a:prstGeom prst="rightArrow">
            <a:avLst>
              <a:gd name="adj1" fmla="val 50000"/>
              <a:gd name="adj2" fmla="val 36934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altLang="ko-KR" sz="1400" i="1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Instruction issue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Garamond" charset="0"/>
              </a:rPr>
              <a:t>Automatic Code </a:t>
            </a:r>
            <a:r>
              <a:rPr lang="en-US" dirty="0" err="1">
                <a:latin typeface="Garamond" charset="0"/>
              </a:rPr>
              <a:t>Vectorization</a:t>
            </a:r>
            <a:endParaRPr lang="en-US" dirty="0">
              <a:latin typeface="Garamond" charset="0"/>
            </a:endParaRPr>
          </a:p>
        </p:txBody>
      </p:sp>
      <p:sp>
        <p:nvSpPr>
          <p:cNvPr id="167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67940" name="Text Box 3"/>
          <p:cNvSpPr txBox="1">
            <a:spLocks noChangeArrowheads="1"/>
          </p:cNvSpPr>
          <p:nvPr/>
        </p:nvSpPr>
        <p:spPr bwMode="auto">
          <a:xfrm>
            <a:off x="2971800" y="990600"/>
            <a:ext cx="3016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for (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=0; 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 &lt; N; 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++)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    C[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] = A[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] + B[</a:t>
            </a:r>
            <a:r>
              <a:rPr lang="en-US" altLang="ko-KR" sz="1600" b="1" dirty="0" err="1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i</a:t>
            </a:r>
            <a:r>
              <a:rPr lang="en-US" altLang="ko-KR" sz="1600" b="1" dirty="0">
                <a:solidFill>
                  <a:srgbClr val="000000"/>
                </a:solidFill>
                <a:latin typeface="Courier New" charset="0"/>
                <a:ea typeface="굴림" charset="0"/>
                <a:cs typeface="굴림" charset="0"/>
              </a:rPr>
              <a:t>];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61913" y="1462088"/>
            <a:ext cx="3138488" cy="5243512"/>
            <a:chOff x="-39" y="921"/>
            <a:chExt cx="1977" cy="3303"/>
          </a:xfrm>
        </p:grpSpPr>
        <p:grpSp>
          <p:nvGrpSpPr>
            <p:cNvPr id="167973" name="Group 8"/>
            <p:cNvGrpSpPr>
              <a:grpSpLocks/>
            </p:cNvGrpSpPr>
            <p:nvPr/>
          </p:nvGrpSpPr>
          <p:grpSpPr bwMode="auto">
            <a:xfrm>
              <a:off x="673" y="1258"/>
              <a:ext cx="1017" cy="1405"/>
              <a:chOff x="721" y="922"/>
              <a:chExt cx="1017" cy="1405"/>
            </a:xfrm>
          </p:grpSpPr>
          <p:sp>
            <p:nvSpPr>
              <p:cNvPr id="167987" name="AutoShape 6"/>
              <p:cNvSpPr>
                <a:spLocks noChangeArrowheads="1"/>
              </p:cNvSpPr>
              <p:nvPr/>
            </p:nvSpPr>
            <p:spPr bwMode="auto">
              <a:xfrm>
                <a:off x="721" y="922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load</a:t>
                </a:r>
              </a:p>
            </p:txBody>
          </p:sp>
          <p:sp>
            <p:nvSpPr>
              <p:cNvPr id="167988" name="AutoShape 7"/>
              <p:cNvSpPr>
                <a:spLocks noChangeArrowheads="1"/>
              </p:cNvSpPr>
              <p:nvPr/>
            </p:nvSpPr>
            <p:spPr bwMode="auto">
              <a:xfrm>
                <a:off x="1297" y="1210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load</a:t>
                </a:r>
              </a:p>
            </p:txBody>
          </p:sp>
          <p:sp>
            <p:nvSpPr>
              <p:cNvPr id="167989" name="AutoShape 8"/>
              <p:cNvSpPr>
                <a:spLocks noChangeArrowheads="1"/>
              </p:cNvSpPr>
              <p:nvPr/>
            </p:nvSpPr>
            <p:spPr bwMode="auto">
              <a:xfrm>
                <a:off x="957" y="1642"/>
                <a:ext cx="402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add</a:t>
                </a:r>
              </a:p>
            </p:txBody>
          </p:sp>
          <p:sp>
            <p:nvSpPr>
              <p:cNvPr id="167990" name="AutoShape 9"/>
              <p:cNvSpPr>
                <a:spLocks noChangeArrowheads="1"/>
              </p:cNvSpPr>
              <p:nvPr/>
            </p:nvSpPr>
            <p:spPr bwMode="auto">
              <a:xfrm>
                <a:off x="930" y="2074"/>
                <a:ext cx="504" cy="253"/>
              </a:xfrm>
              <a:prstGeom prst="roundRect">
                <a:avLst>
                  <a:gd name="adj" fmla="val 16667"/>
                </a:avLst>
              </a:prstGeom>
              <a:solidFill>
                <a:schemeClr val="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store</a:t>
                </a:r>
              </a:p>
            </p:txBody>
          </p:sp>
          <p:sp>
            <p:nvSpPr>
              <p:cNvPr id="167991" name="Line 10"/>
              <p:cNvSpPr>
                <a:spLocks noChangeShapeType="1"/>
              </p:cNvSpPr>
              <p:nvPr/>
            </p:nvSpPr>
            <p:spPr bwMode="auto">
              <a:xfrm>
                <a:off x="948" y="1200"/>
                <a:ext cx="144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7992" name="Line 11"/>
              <p:cNvSpPr>
                <a:spLocks noChangeShapeType="1"/>
              </p:cNvSpPr>
              <p:nvPr/>
            </p:nvSpPr>
            <p:spPr bwMode="auto">
              <a:xfrm flipH="1">
                <a:off x="1236" y="1488"/>
                <a:ext cx="192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7993" name="Line 12"/>
              <p:cNvSpPr>
                <a:spLocks noChangeShapeType="1"/>
              </p:cNvSpPr>
              <p:nvPr/>
            </p:nvSpPr>
            <p:spPr bwMode="auto">
              <a:xfrm>
                <a:off x="1188" y="1920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67974" name="Group 13"/>
            <p:cNvGrpSpPr>
              <a:grpSpLocks/>
            </p:cNvGrpSpPr>
            <p:nvPr/>
          </p:nvGrpSpPr>
          <p:grpSpPr bwMode="auto">
            <a:xfrm>
              <a:off x="685" y="2746"/>
              <a:ext cx="1017" cy="1405"/>
              <a:chOff x="733" y="2410"/>
              <a:chExt cx="1017" cy="1405"/>
            </a:xfrm>
          </p:grpSpPr>
          <p:sp>
            <p:nvSpPr>
              <p:cNvPr id="167980" name="AutoShape 14"/>
              <p:cNvSpPr>
                <a:spLocks noChangeArrowheads="1"/>
              </p:cNvSpPr>
              <p:nvPr/>
            </p:nvSpPr>
            <p:spPr bwMode="auto">
              <a:xfrm>
                <a:off x="733" y="2410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load</a:t>
                </a:r>
              </a:p>
            </p:txBody>
          </p:sp>
          <p:sp>
            <p:nvSpPr>
              <p:cNvPr id="167981" name="AutoShape 15"/>
              <p:cNvSpPr>
                <a:spLocks noChangeArrowheads="1"/>
              </p:cNvSpPr>
              <p:nvPr/>
            </p:nvSpPr>
            <p:spPr bwMode="auto">
              <a:xfrm>
                <a:off x="1309" y="2698"/>
                <a:ext cx="441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load</a:t>
                </a:r>
              </a:p>
            </p:txBody>
          </p:sp>
          <p:sp>
            <p:nvSpPr>
              <p:cNvPr id="167982" name="AutoShape 16"/>
              <p:cNvSpPr>
                <a:spLocks noChangeArrowheads="1"/>
              </p:cNvSpPr>
              <p:nvPr/>
            </p:nvSpPr>
            <p:spPr bwMode="auto">
              <a:xfrm>
                <a:off x="969" y="3130"/>
                <a:ext cx="402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add</a:t>
                </a:r>
              </a:p>
            </p:txBody>
          </p:sp>
          <p:sp>
            <p:nvSpPr>
              <p:cNvPr id="167983" name="AutoShape 17"/>
              <p:cNvSpPr>
                <a:spLocks noChangeArrowheads="1"/>
              </p:cNvSpPr>
              <p:nvPr/>
            </p:nvSpPr>
            <p:spPr bwMode="auto">
              <a:xfrm>
                <a:off x="942" y="3562"/>
                <a:ext cx="504" cy="253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en-US" altLang="ko-KR">
                    <a:solidFill>
                      <a:srgbClr val="FFFFFF"/>
                    </a:solidFill>
                    <a:latin typeface="Verdana" charset="0"/>
                    <a:ea typeface="굴림" charset="0"/>
                    <a:cs typeface="굴림" charset="0"/>
                  </a:rPr>
                  <a:t>store</a:t>
                </a:r>
              </a:p>
            </p:txBody>
          </p:sp>
          <p:sp>
            <p:nvSpPr>
              <p:cNvPr id="167984" name="Line 18"/>
              <p:cNvSpPr>
                <a:spLocks noChangeShapeType="1"/>
              </p:cNvSpPr>
              <p:nvPr/>
            </p:nvSpPr>
            <p:spPr bwMode="auto">
              <a:xfrm>
                <a:off x="960" y="2688"/>
                <a:ext cx="144" cy="432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7985" name="Line 19"/>
              <p:cNvSpPr>
                <a:spLocks noChangeShapeType="1"/>
              </p:cNvSpPr>
              <p:nvPr/>
            </p:nvSpPr>
            <p:spPr bwMode="auto">
              <a:xfrm flipH="1">
                <a:off x="1248" y="2976"/>
                <a:ext cx="192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7986" name="Line 20"/>
              <p:cNvSpPr>
                <a:spLocks noChangeShapeType="1"/>
              </p:cNvSpPr>
              <p:nvPr/>
            </p:nvSpPr>
            <p:spPr bwMode="auto">
              <a:xfrm>
                <a:off x="1200" y="3408"/>
                <a:ext cx="0" cy="144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67975" name="AutoShape 21"/>
            <p:cNvSpPr>
              <a:spLocks noChangeArrowheads="1"/>
            </p:cNvSpPr>
            <p:nvPr/>
          </p:nvSpPr>
          <p:spPr bwMode="auto">
            <a:xfrm>
              <a:off x="528" y="1200"/>
              <a:ext cx="1248" cy="14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76" name="AutoShape 22"/>
            <p:cNvSpPr>
              <a:spLocks noChangeArrowheads="1"/>
            </p:cNvSpPr>
            <p:nvPr/>
          </p:nvSpPr>
          <p:spPr bwMode="auto">
            <a:xfrm>
              <a:off x="480" y="2736"/>
              <a:ext cx="1296" cy="1488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77" name="Text Box 23"/>
            <p:cNvSpPr txBox="1">
              <a:spLocks noChangeArrowheads="1"/>
            </p:cNvSpPr>
            <p:nvPr/>
          </p:nvSpPr>
          <p:spPr bwMode="auto">
            <a:xfrm>
              <a:off x="-39" y="1593"/>
              <a:ext cx="5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Iter. 1</a:t>
              </a:r>
            </a:p>
          </p:txBody>
        </p:sp>
        <p:sp>
          <p:nvSpPr>
            <p:cNvPr id="167978" name="Text Box 24"/>
            <p:cNvSpPr txBox="1">
              <a:spLocks noChangeArrowheads="1"/>
            </p:cNvSpPr>
            <p:nvPr/>
          </p:nvSpPr>
          <p:spPr bwMode="auto">
            <a:xfrm>
              <a:off x="-39" y="3081"/>
              <a:ext cx="5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Iter. 2</a:t>
              </a:r>
            </a:p>
          </p:txBody>
        </p:sp>
        <p:sp>
          <p:nvSpPr>
            <p:cNvPr id="167979" name="Text Box 25"/>
            <p:cNvSpPr txBox="1">
              <a:spLocks noChangeArrowheads="1"/>
            </p:cNvSpPr>
            <p:nvPr/>
          </p:nvSpPr>
          <p:spPr bwMode="auto">
            <a:xfrm>
              <a:off x="146" y="921"/>
              <a:ext cx="17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Scalar Sequential Code</a:t>
              </a:r>
            </a:p>
          </p:txBody>
        </p:sp>
      </p:grp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2895600" y="5378450"/>
            <a:ext cx="655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Vectorization is a compile-time reordering of operation sequencing</a:t>
            </a:r>
          </a:p>
          <a:p>
            <a:pPr eaLnBrk="1" hangingPunct="1"/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  <a:sym typeface="Symbol" charset="0"/>
              </a:rPr>
              <a:t> </a:t>
            </a:r>
            <a:r>
              <a:rPr lang="en-US" altLang="ko-KR" sz="20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rPr>
              <a:t>requires extensive loop dependence analysis</a:t>
            </a: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3089275" y="1385888"/>
            <a:ext cx="5988050" cy="3781425"/>
            <a:chOff x="1946" y="873"/>
            <a:chExt cx="3772" cy="2382"/>
          </a:xfrm>
        </p:grpSpPr>
        <p:sp>
          <p:nvSpPr>
            <p:cNvPr id="167945" name="AutoShape 28"/>
            <p:cNvSpPr>
              <a:spLocks noChangeArrowheads="1"/>
            </p:cNvSpPr>
            <p:nvPr/>
          </p:nvSpPr>
          <p:spPr bwMode="auto">
            <a:xfrm>
              <a:off x="2352" y="1536"/>
              <a:ext cx="31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46" name="AutoShape 29"/>
            <p:cNvSpPr>
              <a:spLocks noChangeArrowheads="1"/>
            </p:cNvSpPr>
            <p:nvPr/>
          </p:nvSpPr>
          <p:spPr bwMode="auto">
            <a:xfrm>
              <a:off x="2354" y="1158"/>
              <a:ext cx="3164" cy="322"/>
            </a:xfrm>
            <a:prstGeom prst="roundRect">
              <a:avLst>
                <a:gd name="adj" fmla="val 16667"/>
              </a:avLst>
            </a:prstGeom>
            <a:solidFill>
              <a:srgbClr val="CCFF33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 sz="2400">
                <a:solidFill>
                  <a:srgbClr val="000000"/>
                </a:solidFill>
                <a:latin typeface="Verdana" charset="0"/>
                <a:ea typeface="굴림" charset="0"/>
                <a:cs typeface="굴림" charset="0"/>
              </a:endParaRPr>
            </a:p>
          </p:txBody>
        </p:sp>
        <p:sp>
          <p:nvSpPr>
            <p:cNvPr id="167947" name="AutoShape 30"/>
            <p:cNvSpPr>
              <a:spLocks noChangeArrowheads="1"/>
            </p:cNvSpPr>
            <p:nvPr/>
          </p:nvSpPr>
          <p:spPr bwMode="auto">
            <a:xfrm>
              <a:off x="2352" y="1968"/>
              <a:ext cx="3168" cy="336"/>
            </a:xfrm>
            <a:prstGeom prst="roundRect">
              <a:avLst>
                <a:gd name="adj" fmla="val 16667"/>
              </a:avLst>
            </a:prstGeom>
            <a:solidFill>
              <a:srgbClr val="FF00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48" name="AutoShape 31"/>
            <p:cNvSpPr>
              <a:spLocks noChangeArrowheads="1"/>
            </p:cNvSpPr>
            <p:nvPr/>
          </p:nvSpPr>
          <p:spPr bwMode="auto">
            <a:xfrm>
              <a:off x="2352" y="2400"/>
              <a:ext cx="3168" cy="288"/>
            </a:xfrm>
            <a:prstGeom prst="roundRect">
              <a:avLst>
                <a:gd name="adj" fmla="val 16667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49" name="Text Box 32"/>
            <p:cNvSpPr txBox="1">
              <a:spLocks noChangeArrowheads="1"/>
            </p:cNvSpPr>
            <p:nvPr/>
          </p:nvSpPr>
          <p:spPr bwMode="auto">
            <a:xfrm>
              <a:off x="4590" y="3034"/>
              <a:ext cx="11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4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Vector Instruction</a:t>
              </a:r>
            </a:p>
          </p:txBody>
        </p:sp>
        <p:sp>
          <p:nvSpPr>
            <p:cNvPr id="167950" name="AutoShape 33"/>
            <p:cNvSpPr>
              <a:spLocks noChangeArrowheads="1"/>
            </p:cNvSpPr>
            <p:nvPr/>
          </p:nvSpPr>
          <p:spPr bwMode="auto">
            <a:xfrm>
              <a:off x="2653" y="1210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  <p:sp>
          <p:nvSpPr>
            <p:cNvPr id="167951" name="AutoShape 34"/>
            <p:cNvSpPr>
              <a:spLocks noChangeArrowheads="1"/>
            </p:cNvSpPr>
            <p:nvPr/>
          </p:nvSpPr>
          <p:spPr bwMode="auto">
            <a:xfrm>
              <a:off x="3229" y="1594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  <p:sp>
          <p:nvSpPr>
            <p:cNvPr id="167952" name="AutoShape 35"/>
            <p:cNvSpPr>
              <a:spLocks noChangeArrowheads="1"/>
            </p:cNvSpPr>
            <p:nvPr/>
          </p:nvSpPr>
          <p:spPr bwMode="auto">
            <a:xfrm>
              <a:off x="2889" y="2026"/>
              <a:ext cx="402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add</a:t>
              </a:r>
            </a:p>
          </p:txBody>
        </p:sp>
        <p:sp>
          <p:nvSpPr>
            <p:cNvPr id="167953" name="AutoShape 36"/>
            <p:cNvSpPr>
              <a:spLocks noChangeArrowheads="1"/>
            </p:cNvSpPr>
            <p:nvPr/>
          </p:nvSpPr>
          <p:spPr bwMode="auto">
            <a:xfrm>
              <a:off x="2862" y="2410"/>
              <a:ext cx="504" cy="253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store</a:t>
              </a:r>
            </a:p>
          </p:txBody>
        </p:sp>
        <p:sp>
          <p:nvSpPr>
            <p:cNvPr id="167954" name="Line 37"/>
            <p:cNvSpPr>
              <a:spLocks noChangeShapeType="1"/>
            </p:cNvSpPr>
            <p:nvPr/>
          </p:nvSpPr>
          <p:spPr bwMode="auto">
            <a:xfrm>
              <a:off x="2880" y="1488"/>
              <a:ext cx="144" cy="52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55" name="Line 38"/>
            <p:cNvSpPr>
              <a:spLocks noChangeShapeType="1"/>
            </p:cNvSpPr>
            <p:nvPr/>
          </p:nvSpPr>
          <p:spPr bwMode="auto">
            <a:xfrm flipH="1">
              <a:off x="3168" y="1872"/>
              <a:ext cx="144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56" name="Line 39"/>
            <p:cNvSpPr>
              <a:spLocks noChangeShapeType="1"/>
            </p:cNvSpPr>
            <p:nvPr/>
          </p:nvSpPr>
          <p:spPr bwMode="auto">
            <a:xfrm>
              <a:off x="3120" y="2304"/>
              <a:ext cx="0" cy="9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57" name="AutoShape 40"/>
            <p:cNvSpPr>
              <a:spLocks noChangeArrowheads="1"/>
            </p:cNvSpPr>
            <p:nvPr/>
          </p:nvSpPr>
          <p:spPr bwMode="auto">
            <a:xfrm>
              <a:off x="3853" y="1210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  <p:sp>
          <p:nvSpPr>
            <p:cNvPr id="167958" name="AutoShape 41"/>
            <p:cNvSpPr>
              <a:spLocks noChangeArrowheads="1"/>
            </p:cNvSpPr>
            <p:nvPr/>
          </p:nvSpPr>
          <p:spPr bwMode="auto">
            <a:xfrm>
              <a:off x="4429" y="1594"/>
              <a:ext cx="441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load</a:t>
              </a:r>
            </a:p>
          </p:txBody>
        </p:sp>
        <p:sp>
          <p:nvSpPr>
            <p:cNvPr id="167959" name="AutoShape 42"/>
            <p:cNvSpPr>
              <a:spLocks noChangeArrowheads="1"/>
            </p:cNvSpPr>
            <p:nvPr/>
          </p:nvSpPr>
          <p:spPr bwMode="auto">
            <a:xfrm>
              <a:off x="4089" y="2026"/>
              <a:ext cx="402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add</a:t>
              </a:r>
            </a:p>
          </p:txBody>
        </p:sp>
        <p:sp>
          <p:nvSpPr>
            <p:cNvPr id="167960" name="AutoShape 43"/>
            <p:cNvSpPr>
              <a:spLocks noChangeArrowheads="1"/>
            </p:cNvSpPr>
            <p:nvPr/>
          </p:nvSpPr>
          <p:spPr bwMode="auto">
            <a:xfrm>
              <a:off x="4062" y="2410"/>
              <a:ext cx="504" cy="25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altLang="ko-KR">
                  <a:solidFill>
                    <a:srgbClr val="FFFFFF"/>
                  </a:solidFill>
                  <a:latin typeface="Verdana" charset="0"/>
                  <a:ea typeface="굴림" charset="0"/>
                  <a:cs typeface="굴림" charset="0"/>
                </a:rPr>
                <a:t>store</a:t>
              </a:r>
            </a:p>
          </p:txBody>
        </p:sp>
        <p:sp>
          <p:nvSpPr>
            <p:cNvPr id="167961" name="Line 44"/>
            <p:cNvSpPr>
              <a:spLocks noChangeShapeType="1"/>
            </p:cNvSpPr>
            <p:nvPr/>
          </p:nvSpPr>
          <p:spPr bwMode="auto">
            <a:xfrm>
              <a:off x="4032" y="1488"/>
              <a:ext cx="192" cy="52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62" name="Line 45"/>
            <p:cNvSpPr>
              <a:spLocks noChangeShapeType="1"/>
            </p:cNvSpPr>
            <p:nvPr/>
          </p:nvSpPr>
          <p:spPr bwMode="auto">
            <a:xfrm flipH="1">
              <a:off x="4368" y="1872"/>
              <a:ext cx="144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63" name="Line 46"/>
            <p:cNvSpPr>
              <a:spLocks noChangeShapeType="1"/>
            </p:cNvSpPr>
            <p:nvPr/>
          </p:nvSpPr>
          <p:spPr bwMode="auto">
            <a:xfrm>
              <a:off x="4320" y="2304"/>
              <a:ext cx="0" cy="9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64" name="AutoShape 47"/>
            <p:cNvSpPr>
              <a:spLocks noChangeArrowheads="1"/>
            </p:cNvSpPr>
            <p:nvPr/>
          </p:nvSpPr>
          <p:spPr bwMode="auto">
            <a:xfrm>
              <a:off x="2496" y="1152"/>
              <a:ext cx="1248" cy="1632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65" name="AutoShape 48"/>
            <p:cNvSpPr>
              <a:spLocks noChangeArrowheads="1"/>
            </p:cNvSpPr>
            <p:nvPr/>
          </p:nvSpPr>
          <p:spPr bwMode="auto">
            <a:xfrm>
              <a:off x="3744" y="1152"/>
              <a:ext cx="1248" cy="1632"/>
            </a:xfrm>
            <a:prstGeom prst="roundRect">
              <a:avLst>
                <a:gd name="adj" fmla="val 16667"/>
              </a:avLst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7966" name="Text Box 49"/>
            <p:cNvSpPr txBox="1">
              <a:spLocks noChangeArrowheads="1"/>
            </p:cNvSpPr>
            <p:nvPr/>
          </p:nvSpPr>
          <p:spPr bwMode="auto">
            <a:xfrm>
              <a:off x="2496" y="285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Iter. 1</a:t>
              </a:r>
            </a:p>
          </p:txBody>
        </p:sp>
        <p:sp>
          <p:nvSpPr>
            <p:cNvPr id="167967" name="Text Box 50"/>
            <p:cNvSpPr txBox="1">
              <a:spLocks noChangeArrowheads="1"/>
            </p:cNvSpPr>
            <p:nvPr/>
          </p:nvSpPr>
          <p:spPr bwMode="auto">
            <a:xfrm>
              <a:off x="3744" y="2851"/>
              <a:ext cx="43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Iter. 2</a:t>
              </a:r>
            </a:p>
          </p:txBody>
        </p:sp>
        <p:sp>
          <p:nvSpPr>
            <p:cNvPr id="167968" name="Text Box 51"/>
            <p:cNvSpPr txBox="1">
              <a:spLocks noChangeArrowheads="1"/>
            </p:cNvSpPr>
            <p:nvPr/>
          </p:nvSpPr>
          <p:spPr bwMode="auto">
            <a:xfrm>
              <a:off x="4122" y="873"/>
              <a:ext cx="128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18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Vectorized Code</a:t>
              </a:r>
            </a:p>
          </p:txBody>
        </p:sp>
        <p:sp>
          <p:nvSpPr>
            <p:cNvPr id="167969" name="Line 52"/>
            <p:cNvSpPr>
              <a:spLocks noChangeShapeType="1"/>
            </p:cNvSpPr>
            <p:nvPr/>
          </p:nvSpPr>
          <p:spPr bwMode="auto">
            <a:xfrm>
              <a:off x="5088" y="2688"/>
              <a:ext cx="96" cy="38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7970" name="Line 53"/>
            <p:cNvSpPr>
              <a:spLocks noChangeShapeType="1"/>
            </p:cNvSpPr>
            <p:nvPr/>
          </p:nvSpPr>
          <p:spPr bwMode="auto">
            <a:xfrm>
              <a:off x="2160" y="1536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67971" name="Text Box 54"/>
            <p:cNvSpPr txBox="1">
              <a:spLocks noChangeArrowheads="1"/>
            </p:cNvSpPr>
            <p:nvPr/>
          </p:nvSpPr>
          <p:spPr bwMode="auto">
            <a:xfrm rot="-5400000">
              <a:off x="1816" y="1835"/>
              <a:ext cx="5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ko-KR" sz="2000" i="1">
                  <a:solidFill>
                    <a:srgbClr val="000000"/>
                  </a:solidFill>
                  <a:latin typeface="Verdana" charset="0"/>
                  <a:ea typeface="굴림" charset="0"/>
                  <a:cs typeface="굴림" charset="0"/>
                </a:rPr>
                <a:t>Time</a:t>
              </a:r>
            </a:p>
          </p:txBody>
        </p:sp>
        <p:sp>
          <p:nvSpPr>
            <p:cNvPr id="167972" name="Line 55"/>
            <p:cNvSpPr>
              <a:spLocks noChangeShapeType="1"/>
            </p:cNvSpPr>
            <p:nvPr/>
          </p:nvSpPr>
          <p:spPr bwMode="auto">
            <a:xfrm>
              <a:off x="5088" y="1776"/>
              <a:ext cx="3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Vector/SIMD Processing Summary</a:t>
            </a:r>
          </a:p>
        </p:txBody>
      </p:sp>
      <p:sp>
        <p:nvSpPr>
          <p:cNvPr id="138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Vector/SIMD machines are good at exploiting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regular data-level parallelism</a:t>
            </a:r>
            <a:endParaRPr lang="en-US" dirty="0">
              <a:latin typeface="Tahoma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Same operation performed on many data elements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Improve performance, simplify design (no intra-vector dependencies)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Performance improvement limited by </a:t>
            </a:r>
            <a:r>
              <a:rPr lang="en-US" dirty="0" err="1">
                <a:solidFill>
                  <a:srgbClr val="0000FF"/>
                </a:solidFill>
                <a:latin typeface="Tahoma" charset="0"/>
              </a:rPr>
              <a:t>vectorizability</a:t>
            </a:r>
            <a:r>
              <a:rPr lang="en-US" dirty="0">
                <a:latin typeface="Tahoma" charset="0"/>
              </a:rPr>
              <a:t> of code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Scalar operations limit vector machine performance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Amdahl’</a:t>
            </a:r>
            <a:r>
              <a:rPr lang="en-US" altLang="ja-JP" dirty="0">
                <a:latin typeface="Tahoma" charset="0"/>
                <a:ea typeface="ＭＳ Ｐゴシック" charset="0"/>
              </a:rPr>
              <a:t>s Law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CRAY-1 was the fastest SCALAR machine at its time!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Many existing ISAs include (vector-like) SIMD operations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Intel MMX/</a:t>
            </a:r>
            <a:r>
              <a:rPr lang="en-US" dirty="0" err="1">
                <a:latin typeface="Tahoma" charset="0"/>
                <a:ea typeface="ＭＳ Ｐゴシック" charset="0"/>
              </a:rPr>
              <a:t>SSEn</a:t>
            </a:r>
            <a:r>
              <a:rPr lang="en-US" dirty="0">
                <a:latin typeface="Tahoma" charset="0"/>
                <a:ea typeface="ＭＳ Ｐゴシック" charset="0"/>
              </a:rPr>
              <a:t>/AVX, PowerPC </a:t>
            </a:r>
            <a:r>
              <a:rPr lang="en-US" dirty="0" err="1">
                <a:latin typeface="Tahoma" charset="0"/>
                <a:ea typeface="ＭＳ Ｐゴシック" charset="0"/>
              </a:rPr>
              <a:t>AltiVec</a:t>
            </a:r>
            <a:r>
              <a:rPr lang="en-US" dirty="0">
                <a:latin typeface="Tahoma" charset="0"/>
                <a:ea typeface="ＭＳ Ｐゴシック" charset="0"/>
              </a:rPr>
              <a:t>, ARM Advanced SIMD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SIMD Processing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Single instruction operates on multiple data elements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In time or in space</a:t>
            </a:r>
          </a:p>
          <a:p>
            <a:r>
              <a:rPr lang="en-US">
                <a:latin typeface="Tahoma" charset="0"/>
              </a:rPr>
              <a:t>Multiple processing elements </a:t>
            </a:r>
          </a:p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Time-space duality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</a:rPr>
              <a:t>Array processor</a:t>
            </a:r>
            <a:r>
              <a:rPr lang="en-US">
                <a:latin typeface="Tahoma" charset="0"/>
                <a:ea typeface="ＭＳ Ｐゴシック" charset="0"/>
              </a:rPr>
              <a:t>: Instruction operates on multiple data elements at the same time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</a:rPr>
              <a:t>Vector processor</a:t>
            </a:r>
            <a:r>
              <a:rPr lang="en-US">
                <a:latin typeface="Tahoma" charset="0"/>
                <a:ea typeface="ＭＳ Ｐゴシック" charset="0"/>
              </a:rPr>
              <a:t>: Instruction operates on multiple data elements in consecutive time steps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803"/>
            <a:ext cx="9144000" cy="478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56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CD32DE-AB2E-4945-A12E-809F3DA3814C}" type="slidenum">
              <a:rPr lang="en-US" altLang="x-none" smtClean="0"/>
              <a:pPr/>
              <a:t>41</a:t>
            </a:fld>
            <a:endParaRPr lang="en-US" alt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22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19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30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Sample GPU SIMT Code (Simplified)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533650" y="1905000"/>
            <a:ext cx="2614613" cy="76200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 (ii = 0; ii &lt; 100000; ++ii) {</a:t>
            </a:r>
          </a:p>
          <a:p>
            <a:pPr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C[ii] = A[ii] + B[ii];</a:t>
            </a:r>
          </a:p>
          <a:p>
            <a:pPr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076450" y="3581400"/>
            <a:ext cx="4171950" cy="165576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  <a:headEnd type="none" w="sm" len="sm"/>
            <a:tailEnd type="none" w="sm" len="sm"/>
          </a:ln>
          <a:effectLst/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// there are 100000 threads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__global__ void KernelFunction(…) {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  </a:t>
            </a:r>
            <a:r>
              <a:rPr lang="en-US" altLang="x-none" sz="1400">
                <a:solidFill>
                  <a:srgbClr val="FF0000"/>
                </a:solidFill>
                <a:latin typeface="Tahoma" charset="0"/>
              </a:rPr>
              <a:t>int tid = blockDim.x * blockIdx.x + threadIdx.x</a:t>
            </a:r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;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  int varA = aa[tid];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  int varB = bb[tid];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  C[tid] = varA + varB;</a:t>
            </a:r>
          </a:p>
          <a:p>
            <a:pPr eaLnBrk="1" hangingPunct="1"/>
            <a:r>
              <a:rPr lang="en-US" altLang="x-none" sz="1400">
                <a:solidFill>
                  <a:srgbClr val="000000"/>
                </a:solidFill>
                <a:latin typeface="Tahoma" charset="0"/>
              </a:rPr>
              <a:t>}</a:t>
            </a:r>
          </a:p>
        </p:txBody>
      </p:sp>
      <p:sp>
        <p:nvSpPr>
          <p:cNvPr id="23" name="Down Arrow 22"/>
          <p:cNvSpPr>
            <a:spLocks noChangeArrowheads="1"/>
          </p:cNvSpPr>
          <p:nvPr/>
        </p:nvSpPr>
        <p:spPr bwMode="auto">
          <a:xfrm>
            <a:off x="3524250" y="2819400"/>
            <a:ext cx="609600" cy="5334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57450" y="1524000"/>
            <a:ext cx="12366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rPr>
              <a:t>CPU 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76450" y="3200400"/>
            <a:ext cx="13906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rPr>
              <a:t>CUDA code</a:t>
            </a:r>
          </a:p>
        </p:txBody>
      </p:sp>
    </p:spTree>
    <p:extLst>
      <p:ext uri="{BB962C8B-B14F-4D97-AF65-F5344CB8AC3E}">
        <p14:creationId xmlns:p14="http://schemas.microsoft.com/office/powerpoint/2010/main" val="1949258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3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Sample GPU Program (Less Simplified)</a:t>
            </a:r>
          </a:p>
        </p:txBody>
      </p:sp>
      <p:pic>
        <p:nvPicPr>
          <p:cNvPr id="58371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5455"/>
            <a:ext cx="91440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793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000">
                <a:ea typeface="ＭＳ Ｐゴシック" charset="-128"/>
              </a:rPr>
              <a:t>Threads Can Take Different Paths in Warp-based SIMD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228600" y="1350694"/>
            <a:ext cx="8610600" cy="5194300"/>
          </a:xfrm>
        </p:spPr>
        <p:txBody>
          <a:bodyPr/>
          <a:lstStyle/>
          <a:p>
            <a:r>
              <a:rPr lang="en-CA" altLang="x-none" dirty="0">
                <a:latin typeface="Arial  " charset="0"/>
                <a:ea typeface="ＭＳ Ｐゴシック" charset="-128"/>
              </a:rPr>
              <a:t>Each thread can have conditional control flow instructions</a:t>
            </a:r>
          </a:p>
          <a:p>
            <a:r>
              <a:rPr lang="en-CA" altLang="x-none" dirty="0">
                <a:latin typeface="Arial  " charset="0"/>
                <a:ea typeface="ＭＳ Ｐゴシック" charset="-128"/>
              </a:rPr>
              <a:t>Threads can execute different control flow paths</a:t>
            </a:r>
            <a:endParaRPr lang="en-US" altLang="x-none" dirty="0">
              <a:ea typeface="ＭＳ Ｐゴシック" charset="-128"/>
            </a:endParaRPr>
          </a:p>
        </p:txBody>
      </p:sp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957638" y="3409950"/>
            <a:ext cx="4648200" cy="1143000"/>
            <a:chOff x="2541" y="1241"/>
            <a:chExt cx="2928" cy="720"/>
          </a:xfrm>
        </p:grpSpPr>
        <p:sp>
          <p:nvSpPr>
            <p:cNvPr id="62497" name="Rectangle 74"/>
            <p:cNvSpPr>
              <a:spLocks noChangeArrowheads="1"/>
            </p:cNvSpPr>
            <p:nvPr/>
          </p:nvSpPr>
          <p:spPr bwMode="auto">
            <a:xfrm>
              <a:off x="2541" y="1241"/>
              <a:ext cx="2928" cy="720"/>
            </a:xfrm>
            <a:prstGeom prst="rect">
              <a:avLst/>
            </a:prstGeom>
            <a:solidFill>
              <a:srgbClr val="FFBFD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2498" name="Rectangle 75"/>
            <p:cNvSpPr>
              <a:spLocks noChangeArrowheads="1"/>
            </p:cNvSpPr>
            <p:nvPr/>
          </p:nvSpPr>
          <p:spPr bwMode="auto">
            <a:xfrm>
              <a:off x="2605" y="1280"/>
              <a:ext cx="75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solidFill>
                    <a:srgbClr val="000000"/>
                  </a:solidFill>
                </a:rPr>
                <a:t>Thread Warp</a:t>
              </a:r>
            </a:p>
          </p:txBody>
        </p:sp>
        <p:sp>
          <p:nvSpPr>
            <p:cNvPr id="62499" name="Rectangle 76"/>
            <p:cNvSpPr>
              <a:spLocks noChangeArrowheads="1"/>
            </p:cNvSpPr>
            <p:nvPr/>
          </p:nvSpPr>
          <p:spPr bwMode="auto">
            <a:xfrm>
              <a:off x="4438" y="1241"/>
              <a:ext cx="1031" cy="203"/>
            </a:xfrm>
            <a:prstGeom prst="rect">
              <a:avLst/>
            </a:prstGeom>
            <a:solidFill>
              <a:srgbClr val="FFEAF4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Common PC</a:t>
              </a:r>
            </a:p>
          </p:txBody>
        </p:sp>
      </p:grpSp>
      <p:sp>
        <p:nvSpPr>
          <p:cNvPr id="9" name="Rectangle 51"/>
          <p:cNvSpPr>
            <a:spLocks noChangeArrowheads="1"/>
          </p:cNvSpPr>
          <p:nvPr/>
        </p:nvSpPr>
        <p:spPr bwMode="auto">
          <a:xfrm>
            <a:off x="5378450" y="3910013"/>
            <a:ext cx="838200" cy="533400"/>
          </a:xfrm>
          <a:prstGeom prst="rect">
            <a:avLst/>
          </a:prstGeom>
          <a:solidFill>
            <a:srgbClr val="FFEAF4"/>
          </a:solidFill>
          <a:ln w="17526" cap="rnd">
            <a:solidFill>
              <a:srgbClr val="000000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Thread</a:t>
            </a:r>
          </a:p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" name="Rectangle 52"/>
          <p:cNvSpPr>
            <a:spLocks noChangeArrowheads="1"/>
          </p:cNvSpPr>
          <p:nvPr/>
        </p:nvSpPr>
        <p:spPr bwMode="auto">
          <a:xfrm>
            <a:off x="6223000" y="3910013"/>
            <a:ext cx="838200" cy="533400"/>
          </a:xfrm>
          <a:prstGeom prst="rect">
            <a:avLst/>
          </a:prstGeom>
          <a:solidFill>
            <a:srgbClr val="FFEAF4"/>
          </a:solidFill>
          <a:ln w="17526" cap="rnd">
            <a:solidFill>
              <a:srgbClr val="000000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Thread</a:t>
            </a:r>
          </a:p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" name="Rectangle 53"/>
          <p:cNvSpPr>
            <a:spLocks noChangeArrowheads="1"/>
          </p:cNvSpPr>
          <p:nvPr/>
        </p:nvSpPr>
        <p:spPr bwMode="auto">
          <a:xfrm>
            <a:off x="7069138" y="3910013"/>
            <a:ext cx="838200" cy="533400"/>
          </a:xfrm>
          <a:prstGeom prst="rect">
            <a:avLst/>
          </a:prstGeom>
          <a:solidFill>
            <a:srgbClr val="FFEAF4"/>
          </a:solidFill>
          <a:ln w="17526" cap="rnd">
            <a:solidFill>
              <a:srgbClr val="000000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Thread</a:t>
            </a:r>
          </a:p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2" name="Rectangle 55"/>
          <p:cNvSpPr>
            <a:spLocks noChangeArrowheads="1"/>
          </p:cNvSpPr>
          <p:nvPr/>
        </p:nvSpPr>
        <p:spPr bwMode="auto">
          <a:xfrm>
            <a:off x="4533900" y="3910013"/>
            <a:ext cx="838200" cy="533400"/>
          </a:xfrm>
          <a:prstGeom prst="rect">
            <a:avLst/>
          </a:prstGeom>
          <a:solidFill>
            <a:srgbClr val="FFEAF4"/>
          </a:solidFill>
          <a:ln w="17526" cap="rnd">
            <a:solidFill>
              <a:srgbClr val="000000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Thread</a:t>
            </a:r>
          </a:p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62473" name="Group 85"/>
          <p:cNvGrpSpPr>
            <a:grpSpLocks/>
          </p:cNvGrpSpPr>
          <p:nvPr/>
        </p:nvGrpSpPr>
        <p:grpSpPr bwMode="auto">
          <a:xfrm>
            <a:off x="1076325" y="2897188"/>
            <a:ext cx="2509838" cy="2689225"/>
            <a:chOff x="678" y="1595"/>
            <a:chExt cx="1581" cy="1694"/>
          </a:xfrm>
        </p:grpSpPr>
        <p:sp>
          <p:nvSpPr>
            <p:cNvPr id="62481" name="Rectangle 6"/>
            <p:cNvSpPr>
              <a:spLocks noChangeArrowheads="1"/>
            </p:cNvSpPr>
            <p:nvPr/>
          </p:nvSpPr>
          <p:spPr bwMode="auto">
            <a:xfrm>
              <a:off x="945" y="2039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62482" name="Rectangle 9"/>
            <p:cNvSpPr>
              <a:spLocks noChangeArrowheads="1"/>
            </p:cNvSpPr>
            <p:nvPr/>
          </p:nvSpPr>
          <p:spPr bwMode="auto">
            <a:xfrm>
              <a:off x="678" y="2378"/>
              <a:ext cx="468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62483" name="Rectangle 12"/>
            <p:cNvSpPr>
              <a:spLocks noChangeArrowheads="1"/>
            </p:cNvSpPr>
            <p:nvPr/>
          </p:nvSpPr>
          <p:spPr bwMode="auto">
            <a:xfrm>
              <a:off x="1235" y="2378"/>
              <a:ext cx="465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62484" name="Rectangle 15"/>
            <p:cNvSpPr>
              <a:spLocks noChangeArrowheads="1"/>
            </p:cNvSpPr>
            <p:nvPr/>
          </p:nvSpPr>
          <p:spPr bwMode="auto">
            <a:xfrm>
              <a:off x="945" y="2765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62485" name="Rectangle 30"/>
            <p:cNvSpPr>
              <a:spLocks noChangeArrowheads="1"/>
            </p:cNvSpPr>
            <p:nvPr/>
          </p:nvSpPr>
          <p:spPr bwMode="auto">
            <a:xfrm>
              <a:off x="1791" y="2378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62486" name="Rectangle 33"/>
            <p:cNvSpPr>
              <a:spLocks noChangeArrowheads="1"/>
            </p:cNvSpPr>
            <p:nvPr/>
          </p:nvSpPr>
          <p:spPr bwMode="auto">
            <a:xfrm>
              <a:off x="1235" y="1604"/>
              <a:ext cx="468" cy="175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62487" name="Rectangle 40"/>
            <p:cNvSpPr>
              <a:spLocks noChangeArrowheads="1"/>
            </p:cNvSpPr>
            <p:nvPr/>
          </p:nvSpPr>
          <p:spPr bwMode="auto">
            <a:xfrm>
              <a:off x="1235" y="3104"/>
              <a:ext cx="468" cy="176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G</a:t>
              </a:r>
            </a:p>
          </p:txBody>
        </p:sp>
        <p:cxnSp>
          <p:nvCxnSpPr>
            <p:cNvPr id="62488" name="AutoShape 57"/>
            <p:cNvCxnSpPr>
              <a:cxnSpLocks noChangeShapeType="1"/>
              <a:stCxn id="62481" idx="2"/>
              <a:endCxn id="62483" idx="0"/>
            </p:cNvCxnSpPr>
            <p:nvPr/>
          </p:nvCxnSpPr>
          <p:spPr bwMode="auto">
            <a:xfrm>
              <a:off x="1179" y="2225"/>
              <a:ext cx="289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89" name="AutoShape 58"/>
            <p:cNvCxnSpPr>
              <a:cxnSpLocks noChangeShapeType="1"/>
              <a:stCxn id="62481" idx="2"/>
              <a:endCxn id="62482" idx="0"/>
            </p:cNvCxnSpPr>
            <p:nvPr/>
          </p:nvCxnSpPr>
          <p:spPr bwMode="auto">
            <a:xfrm flipH="1">
              <a:off x="912" y="2225"/>
              <a:ext cx="267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0" name="AutoShape 59"/>
            <p:cNvCxnSpPr>
              <a:cxnSpLocks noChangeShapeType="1"/>
              <a:stCxn id="62483" idx="2"/>
              <a:endCxn id="62484" idx="0"/>
            </p:cNvCxnSpPr>
            <p:nvPr/>
          </p:nvCxnSpPr>
          <p:spPr bwMode="auto">
            <a:xfrm flipH="1">
              <a:off x="1179" y="2558"/>
              <a:ext cx="289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1" name="AutoShape 60"/>
            <p:cNvCxnSpPr>
              <a:cxnSpLocks noChangeShapeType="1"/>
              <a:stCxn id="62482" idx="2"/>
              <a:endCxn id="62484" idx="0"/>
            </p:cNvCxnSpPr>
            <p:nvPr/>
          </p:nvCxnSpPr>
          <p:spPr bwMode="auto">
            <a:xfrm>
              <a:off x="912" y="2558"/>
              <a:ext cx="267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2" name="AutoShape 61"/>
            <p:cNvCxnSpPr>
              <a:cxnSpLocks noChangeShapeType="1"/>
              <a:stCxn id="62486" idx="2"/>
              <a:endCxn id="62485" idx="0"/>
            </p:cNvCxnSpPr>
            <p:nvPr/>
          </p:nvCxnSpPr>
          <p:spPr bwMode="auto">
            <a:xfrm>
              <a:off x="1469" y="1788"/>
              <a:ext cx="556" cy="5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3" name="AutoShape 62"/>
            <p:cNvCxnSpPr>
              <a:cxnSpLocks noChangeShapeType="1"/>
              <a:stCxn id="62486" idx="2"/>
              <a:endCxn id="62481" idx="0"/>
            </p:cNvCxnSpPr>
            <p:nvPr/>
          </p:nvCxnSpPr>
          <p:spPr bwMode="auto">
            <a:xfrm flipH="1">
              <a:off x="1179" y="1788"/>
              <a:ext cx="290" cy="2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4" name="AutoShape 63"/>
            <p:cNvCxnSpPr>
              <a:cxnSpLocks noChangeShapeType="1"/>
              <a:stCxn id="62485" idx="2"/>
              <a:endCxn id="62487" idx="0"/>
            </p:cNvCxnSpPr>
            <p:nvPr/>
          </p:nvCxnSpPr>
          <p:spPr bwMode="auto">
            <a:xfrm flipH="1">
              <a:off x="1469" y="2564"/>
              <a:ext cx="556" cy="5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5" name="AutoShape 64"/>
            <p:cNvCxnSpPr>
              <a:cxnSpLocks noChangeShapeType="1"/>
              <a:stCxn id="62484" idx="2"/>
              <a:endCxn id="62487" idx="0"/>
            </p:cNvCxnSpPr>
            <p:nvPr/>
          </p:nvCxnSpPr>
          <p:spPr bwMode="auto">
            <a:xfrm>
              <a:off x="1179" y="2951"/>
              <a:ext cx="290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96" name="AutoShape 66"/>
            <p:cNvCxnSpPr>
              <a:cxnSpLocks noChangeShapeType="1"/>
              <a:stCxn id="62487" idx="2"/>
              <a:endCxn id="62486" idx="0"/>
            </p:cNvCxnSpPr>
            <p:nvPr/>
          </p:nvCxnSpPr>
          <p:spPr bwMode="auto">
            <a:xfrm rot="5400000" flipH="1" flipV="1">
              <a:off x="623" y="2441"/>
              <a:ext cx="1694" cy="1"/>
            </a:xfrm>
            <a:prstGeom prst="curvedConnector5">
              <a:avLst>
                <a:gd name="adj1" fmla="val -7968"/>
                <a:gd name="adj2" fmla="val -102600000"/>
                <a:gd name="adj3" fmla="val 10796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0" name="Freeform 68"/>
          <p:cNvSpPr>
            <a:spLocks/>
          </p:cNvSpPr>
          <p:nvPr/>
        </p:nvSpPr>
        <p:spPr bwMode="auto">
          <a:xfrm>
            <a:off x="1422400" y="3063875"/>
            <a:ext cx="852488" cy="2419350"/>
          </a:xfrm>
          <a:custGeom>
            <a:avLst/>
            <a:gdLst>
              <a:gd name="T0" fmla="*/ 2147483647 w 537"/>
              <a:gd name="T1" fmla="*/ 0 h 1524"/>
              <a:gd name="T2" fmla="*/ 2147483647 w 537"/>
              <a:gd name="T3" fmla="*/ 2147483647 h 1524"/>
              <a:gd name="T4" fmla="*/ 2147483647 w 537"/>
              <a:gd name="T5" fmla="*/ 2147483647 h 1524"/>
              <a:gd name="T6" fmla="*/ 2147483647 w 537"/>
              <a:gd name="T7" fmla="*/ 2147483647 h 1524"/>
              <a:gd name="T8" fmla="*/ 2147483647 w 537"/>
              <a:gd name="T9" fmla="*/ 2147483647 h 15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7"/>
              <a:gd name="T16" fmla="*/ 0 h 1524"/>
              <a:gd name="T17" fmla="*/ 537 w 537"/>
              <a:gd name="T18" fmla="*/ 1524 h 15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7" h="1524">
                <a:moveTo>
                  <a:pt x="537" y="0"/>
                </a:moveTo>
                <a:cubicBezTo>
                  <a:pt x="436" y="153"/>
                  <a:pt x="335" y="307"/>
                  <a:pt x="246" y="436"/>
                </a:cubicBezTo>
                <a:cubicBezTo>
                  <a:pt x="157" y="565"/>
                  <a:pt x="8" y="649"/>
                  <a:pt x="4" y="774"/>
                </a:cubicBezTo>
                <a:cubicBezTo>
                  <a:pt x="0" y="899"/>
                  <a:pt x="133" y="1061"/>
                  <a:pt x="222" y="1186"/>
                </a:cubicBezTo>
                <a:cubicBezTo>
                  <a:pt x="311" y="1311"/>
                  <a:pt x="424" y="1417"/>
                  <a:pt x="537" y="152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71"/>
          <p:cNvSpPr>
            <a:spLocks/>
          </p:cNvSpPr>
          <p:nvPr/>
        </p:nvSpPr>
        <p:spPr bwMode="auto">
          <a:xfrm>
            <a:off x="1844675" y="3063875"/>
            <a:ext cx="468313" cy="2381250"/>
          </a:xfrm>
          <a:custGeom>
            <a:avLst/>
            <a:gdLst>
              <a:gd name="T0" fmla="*/ 2147483647 w 295"/>
              <a:gd name="T1" fmla="*/ 0 h 1500"/>
              <a:gd name="T2" fmla="*/ 0 w 295"/>
              <a:gd name="T3" fmla="*/ 2147483647 h 1500"/>
              <a:gd name="T4" fmla="*/ 2147483647 w 295"/>
              <a:gd name="T5" fmla="*/ 2147483647 h 1500"/>
              <a:gd name="T6" fmla="*/ 2147483647 w 295"/>
              <a:gd name="T7" fmla="*/ 2147483647 h 1500"/>
              <a:gd name="T8" fmla="*/ 2147483647 w 295"/>
              <a:gd name="T9" fmla="*/ 2147483647 h 1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5"/>
              <a:gd name="T16" fmla="*/ 0 h 1500"/>
              <a:gd name="T17" fmla="*/ 295 w 295"/>
              <a:gd name="T18" fmla="*/ 1500 h 1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5" h="1500">
                <a:moveTo>
                  <a:pt x="291" y="0"/>
                </a:moveTo>
                <a:cubicBezTo>
                  <a:pt x="145" y="155"/>
                  <a:pt x="0" y="311"/>
                  <a:pt x="0" y="436"/>
                </a:cubicBezTo>
                <a:cubicBezTo>
                  <a:pt x="0" y="561"/>
                  <a:pt x="287" y="629"/>
                  <a:pt x="291" y="750"/>
                </a:cubicBezTo>
                <a:cubicBezTo>
                  <a:pt x="295" y="871"/>
                  <a:pt x="25" y="1037"/>
                  <a:pt x="25" y="1162"/>
                </a:cubicBezTo>
                <a:cubicBezTo>
                  <a:pt x="25" y="1287"/>
                  <a:pt x="158" y="1393"/>
                  <a:pt x="291" y="1500"/>
                </a:cubicBezTo>
              </a:path>
            </a:pathLst>
          </a:cu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72"/>
          <p:cNvSpPr>
            <a:spLocks/>
          </p:cNvSpPr>
          <p:nvPr/>
        </p:nvSpPr>
        <p:spPr bwMode="auto">
          <a:xfrm>
            <a:off x="2344738" y="3063875"/>
            <a:ext cx="884237" cy="2381250"/>
          </a:xfrm>
          <a:custGeom>
            <a:avLst/>
            <a:gdLst>
              <a:gd name="T0" fmla="*/ 0 w 557"/>
              <a:gd name="T1" fmla="*/ 0 h 1500"/>
              <a:gd name="T2" fmla="*/ 2147483647 w 557"/>
              <a:gd name="T3" fmla="*/ 2147483647 h 1500"/>
              <a:gd name="T4" fmla="*/ 0 w 557"/>
              <a:gd name="T5" fmla="*/ 2147483647 h 1500"/>
              <a:gd name="T6" fmla="*/ 0 60000 65536"/>
              <a:gd name="T7" fmla="*/ 0 60000 65536"/>
              <a:gd name="T8" fmla="*/ 0 60000 65536"/>
              <a:gd name="T9" fmla="*/ 0 w 557"/>
              <a:gd name="T10" fmla="*/ 0 h 1500"/>
              <a:gd name="T11" fmla="*/ 557 w 557"/>
              <a:gd name="T12" fmla="*/ 1500 h 1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7" h="1500">
                <a:moveTo>
                  <a:pt x="0" y="0"/>
                </a:moveTo>
                <a:cubicBezTo>
                  <a:pt x="93" y="130"/>
                  <a:pt x="557" y="528"/>
                  <a:pt x="557" y="778"/>
                </a:cubicBezTo>
                <a:cubicBezTo>
                  <a:pt x="557" y="1028"/>
                  <a:pt x="116" y="1350"/>
                  <a:pt x="0" y="1500"/>
                </a:cubicBezTo>
              </a:path>
            </a:pathLst>
          </a:cu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84"/>
          <p:cNvSpPr>
            <a:spLocks/>
          </p:cNvSpPr>
          <p:nvPr/>
        </p:nvSpPr>
        <p:spPr bwMode="auto">
          <a:xfrm>
            <a:off x="1922463" y="3103563"/>
            <a:ext cx="468312" cy="2381250"/>
          </a:xfrm>
          <a:custGeom>
            <a:avLst/>
            <a:gdLst>
              <a:gd name="T0" fmla="*/ 2147483647 w 295"/>
              <a:gd name="T1" fmla="*/ 0 h 1500"/>
              <a:gd name="T2" fmla="*/ 0 w 295"/>
              <a:gd name="T3" fmla="*/ 2147483647 h 1500"/>
              <a:gd name="T4" fmla="*/ 2147483647 w 295"/>
              <a:gd name="T5" fmla="*/ 2147483647 h 1500"/>
              <a:gd name="T6" fmla="*/ 2147483647 w 295"/>
              <a:gd name="T7" fmla="*/ 2147483647 h 1500"/>
              <a:gd name="T8" fmla="*/ 2147483647 w 295"/>
              <a:gd name="T9" fmla="*/ 2147483647 h 1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5"/>
              <a:gd name="T16" fmla="*/ 0 h 1500"/>
              <a:gd name="T17" fmla="*/ 295 w 295"/>
              <a:gd name="T18" fmla="*/ 1500 h 1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5" h="1500">
                <a:moveTo>
                  <a:pt x="291" y="0"/>
                </a:moveTo>
                <a:cubicBezTo>
                  <a:pt x="145" y="155"/>
                  <a:pt x="0" y="311"/>
                  <a:pt x="0" y="436"/>
                </a:cubicBezTo>
                <a:cubicBezTo>
                  <a:pt x="0" y="561"/>
                  <a:pt x="287" y="629"/>
                  <a:pt x="291" y="750"/>
                </a:cubicBezTo>
                <a:cubicBezTo>
                  <a:pt x="295" y="871"/>
                  <a:pt x="25" y="1037"/>
                  <a:pt x="25" y="1162"/>
                </a:cubicBezTo>
                <a:cubicBezTo>
                  <a:pt x="25" y="1287"/>
                  <a:pt x="158" y="1393"/>
                  <a:pt x="291" y="1500"/>
                </a:cubicBez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8" name="Line 86"/>
          <p:cNvSpPr>
            <a:spLocks noChangeShapeType="1"/>
          </p:cNvSpPr>
          <p:nvPr/>
        </p:nvSpPr>
        <p:spPr bwMode="auto">
          <a:xfrm>
            <a:off x="2344738" y="2527300"/>
            <a:ext cx="0" cy="344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9" name="Line 87"/>
          <p:cNvSpPr>
            <a:spLocks noChangeShapeType="1"/>
          </p:cNvSpPr>
          <p:nvPr/>
        </p:nvSpPr>
        <p:spPr bwMode="auto">
          <a:xfrm>
            <a:off x="2344738" y="5599113"/>
            <a:ext cx="0" cy="344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66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Control Flow Problem in GPUs/SIMT</a:t>
            </a:r>
          </a:p>
        </p:txBody>
      </p:sp>
      <p:sp>
        <p:nvSpPr>
          <p:cNvPr id="193538" name="Content Placeholder 2"/>
          <p:cNvSpPr>
            <a:spLocks noGrp="1"/>
          </p:cNvSpPr>
          <p:nvPr>
            <p:ph idx="1"/>
          </p:nvPr>
        </p:nvSpPr>
        <p:spPr>
          <a:xfrm>
            <a:off x="187375" y="1522412"/>
            <a:ext cx="3962400" cy="5194300"/>
          </a:xfrm>
        </p:spPr>
        <p:txBody>
          <a:bodyPr/>
          <a:lstStyle/>
          <a:p>
            <a:r>
              <a:rPr lang="en-US" altLang="x-none" sz="2600">
                <a:ea typeface="ＭＳ Ｐゴシック" charset="-128"/>
              </a:rPr>
              <a:t>A GPU uses a SIMD pipeline to save area on control logic.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Groups scalar threads into warps</a:t>
            </a:r>
          </a:p>
          <a:p>
            <a:endParaRPr lang="en-US" altLang="x-none" sz="2600" i="1" u="sng" dirty="0">
              <a:ea typeface="ＭＳ Ｐゴシック" charset="-128"/>
            </a:endParaRPr>
          </a:p>
          <a:p>
            <a:r>
              <a:rPr lang="en-US" altLang="x-none" sz="2600" dirty="0">
                <a:solidFill>
                  <a:srgbClr val="0000FF"/>
                </a:solidFill>
                <a:ea typeface="ＭＳ Ｐゴシック" charset="-128"/>
              </a:rPr>
              <a:t>Branch divergence </a:t>
            </a:r>
            <a:r>
              <a:rPr lang="en-US" altLang="x-none" sz="2600" dirty="0">
                <a:ea typeface="ＭＳ Ｐゴシック" charset="-128"/>
              </a:rPr>
              <a:t>occurs when threads inside warps branch to different execution paths.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6262688" y="1776413"/>
            <a:ext cx="2265362" cy="576262"/>
            <a:chOff x="3944" y="1361"/>
            <a:chExt cx="1427" cy="363"/>
          </a:xfrm>
        </p:grpSpPr>
        <p:sp>
          <p:nvSpPr>
            <p:cNvPr id="63547" name="Rectangle 12"/>
            <p:cNvSpPr>
              <a:spLocks noChangeArrowheads="1"/>
            </p:cNvSpPr>
            <p:nvPr/>
          </p:nvSpPr>
          <p:spPr bwMode="auto">
            <a:xfrm>
              <a:off x="3944" y="1361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48" name="Line 4"/>
            <p:cNvSpPr>
              <a:spLocks noChangeShapeType="1"/>
            </p:cNvSpPr>
            <p:nvPr/>
          </p:nvSpPr>
          <p:spPr bwMode="auto">
            <a:xfrm>
              <a:off x="4065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9" name="Line 5"/>
            <p:cNvSpPr>
              <a:spLocks noChangeShapeType="1"/>
            </p:cNvSpPr>
            <p:nvPr/>
          </p:nvSpPr>
          <p:spPr bwMode="auto">
            <a:xfrm>
              <a:off x="4234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0" name="Line 6"/>
            <p:cNvSpPr>
              <a:spLocks noChangeShapeType="1"/>
            </p:cNvSpPr>
            <p:nvPr/>
          </p:nvSpPr>
          <p:spPr bwMode="auto">
            <a:xfrm>
              <a:off x="4404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1" name="Line 7"/>
            <p:cNvSpPr>
              <a:spLocks noChangeShapeType="1"/>
            </p:cNvSpPr>
            <p:nvPr/>
          </p:nvSpPr>
          <p:spPr bwMode="auto">
            <a:xfrm>
              <a:off x="4573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2" name="Line 8"/>
            <p:cNvSpPr>
              <a:spLocks noChangeShapeType="1"/>
            </p:cNvSpPr>
            <p:nvPr/>
          </p:nvSpPr>
          <p:spPr bwMode="auto">
            <a:xfrm>
              <a:off x="4742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3" name="Line 9"/>
            <p:cNvSpPr>
              <a:spLocks noChangeShapeType="1"/>
            </p:cNvSpPr>
            <p:nvPr/>
          </p:nvSpPr>
          <p:spPr bwMode="auto">
            <a:xfrm>
              <a:off x="4911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4" name="Line 10"/>
            <p:cNvSpPr>
              <a:spLocks noChangeShapeType="1"/>
            </p:cNvSpPr>
            <p:nvPr/>
          </p:nvSpPr>
          <p:spPr bwMode="auto">
            <a:xfrm>
              <a:off x="5081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5" name="Line 11"/>
            <p:cNvSpPr>
              <a:spLocks noChangeShapeType="1"/>
            </p:cNvSpPr>
            <p:nvPr/>
          </p:nvSpPr>
          <p:spPr bwMode="auto">
            <a:xfrm>
              <a:off x="5250" y="141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6262688" y="2468563"/>
            <a:ext cx="2265362" cy="576262"/>
            <a:chOff x="3944" y="1797"/>
            <a:chExt cx="1427" cy="363"/>
          </a:xfrm>
        </p:grpSpPr>
        <p:sp>
          <p:nvSpPr>
            <p:cNvPr id="63538" name="Rectangle 13"/>
            <p:cNvSpPr>
              <a:spLocks noChangeArrowheads="1"/>
            </p:cNvSpPr>
            <p:nvPr/>
          </p:nvSpPr>
          <p:spPr bwMode="auto">
            <a:xfrm>
              <a:off x="3944" y="1797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39" name="Line 14"/>
            <p:cNvSpPr>
              <a:spLocks noChangeShapeType="1"/>
            </p:cNvSpPr>
            <p:nvPr/>
          </p:nvSpPr>
          <p:spPr bwMode="auto">
            <a:xfrm>
              <a:off x="4065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0" name="Line 15"/>
            <p:cNvSpPr>
              <a:spLocks noChangeShapeType="1"/>
            </p:cNvSpPr>
            <p:nvPr/>
          </p:nvSpPr>
          <p:spPr bwMode="auto">
            <a:xfrm>
              <a:off x="4234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1" name="Line 16"/>
            <p:cNvSpPr>
              <a:spLocks noChangeShapeType="1"/>
            </p:cNvSpPr>
            <p:nvPr/>
          </p:nvSpPr>
          <p:spPr bwMode="auto">
            <a:xfrm>
              <a:off x="4404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2" name="Line 17"/>
            <p:cNvSpPr>
              <a:spLocks noChangeShapeType="1"/>
            </p:cNvSpPr>
            <p:nvPr/>
          </p:nvSpPr>
          <p:spPr bwMode="auto">
            <a:xfrm>
              <a:off x="4573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3" name="Line 18"/>
            <p:cNvSpPr>
              <a:spLocks noChangeShapeType="1"/>
            </p:cNvSpPr>
            <p:nvPr/>
          </p:nvSpPr>
          <p:spPr bwMode="auto">
            <a:xfrm>
              <a:off x="4742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4" name="Line 19"/>
            <p:cNvSpPr>
              <a:spLocks noChangeShapeType="1"/>
            </p:cNvSpPr>
            <p:nvPr/>
          </p:nvSpPr>
          <p:spPr bwMode="auto">
            <a:xfrm>
              <a:off x="4911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5" name="Line 20"/>
            <p:cNvSpPr>
              <a:spLocks noChangeShapeType="1"/>
            </p:cNvSpPr>
            <p:nvPr/>
          </p:nvSpPr>
          <p:spPr bwMode="auto">
            <a:xfrm>
              <a:off x="5081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46" name="Line 21"/>
            <p:cNvSpPr>
              <a:spLocks noChangeShapeType="1"/>
            </p:cNvSpPr>
            <p:nvPr/>
          </p:nvSpPr>
          <p:spPr bwMode="auto">
            <a:xfrm>
              <a:off x="5250" y="1846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6262688" y="3159125"/>
            <a:ext cx="2265362" cy="576263"/>
            <a:chOff x="3944" y="2232"/>
            <a:chExt cx="1427" cy="363"/>
          </a:xfrm>
        </p:grpSpPr>
        <p:sp>
          <p:nvSpPr>
            <p:cNvPr id="63533" name="Rectangle 31"/>
            <p:cNvSpPr>
              <a:spLocks noChangeArrowheads="1"/>
            </p:cNvSpPr>
            <p:nvPr/>
          </p:nvSpPr>
          <p:spPr bwMode="auto">
            <a:xfrm>
              <a:off x="3944" y="2232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34" name="Line 32"/>
            <p:cNvSpPr>
              <a:spLocks noChangeShapeType="1"/>
            </p:cNvSpPr>
            <p:nvPr/>
          </p:nvSpPr>
          <p:spPr bwMode="auto">
            <a:xfrm>
              <a:off x="4065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5" name="Line 34"/>
            <p:cNvSpPr>
              <a:spLocks noChangeShapeType="1"/>
            </p:cNvSpPr>
            <p:nvPr/>
          </p:nvSpPr>
          <p:spPr bwMode="auto">
            <a:xfrm>
              <a:off x="4404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6" name="Line 35"/>
            <p:cNvSpPr>
              <a:spLocks noChangeShapeType="1"/>
            </p:cNvSpPr>
            <p:nvPr/>
          </p:nvSpPr>
          <p:spPr bwMode="auto">
            <a:xfrm>
              <a:off x="4573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7" name="Line 39"/>
            <p:cNvSpPr>
              <a:spLocks noChangeShapeType="1"/>
            </p:cNvSpPr>
            <p:nvPr/>
          </p:nvSpPr>
          <p:spPr bwMode="auto">
            <a:xfrm>
              <a:off x="5250" y="2281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7"/>
          <p:cNvGrpSpPr>
            <a:grpSpLocks/>
          </p:cNvGrpSpPr>
          <p:nvPr/>
        </p:nvGrpSpPr>
        <p:grpSpPr bwMode="auto">
          <a:xfrm>
            <a:off x="6262688" y="3851275"/>
            <a:ext cx="2265362" cy="576263"/>
            <a:chOff x="3944" y="2668"/>
            <a:chExt cx="1427" cy="363"/>
          </a:xfrm>
        </p:grpSpPr>
        <p:sp>
          <p:nvSpPr>
            <p:cNvPr id="63528" name="Rectangle 40"/>
            <p:cNvSpPr>
              <a:spLocks noChangeArrowheads="1"/>
            </p:cNvSpPr>
            <p:nvPr/>
          </p:nvSpPr>
          <p:spPr bwMode="auto">
            <a:xfrm>
              <a:off x="3944" y="2668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29" name="Line 42"/>
            <p:cNvSpPr>
              <a:spLocks noChangeShapeType="1"/>
            </p:cNvSpPr>
            <p:nvPr/>
          </p:nvSpPr>
          <p:spPr bwMode="auto">
            <a:xfrm>
              <a:off x="4234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0" name="Line 45"/>
            <p:cNvSpPr>
              <a:spLocks noChangeShapeType="1"/>
            </p:cNvSpPr>
            <p:nvPr/>
          </p:nvSpPr>
          <p:spPr bwMode="auto">
            <a:xfrm>
              <a:off x="4742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1" name="Line 46"/>
            <p:cNvSpPr>
              <a:spLocks noChangeShapeType="1"/>
            </p:cNvSpPr>
            <p:nvPr/>
          </p:nvSpPr>
          <p:spPr bwMode="auto">
            <a:xfrm>
              <a:off x="4911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32" name="Line 47"/>
            <p:cNvSpPr>
              <a:spLocks noChangeShapeType="1"/>
            </p:cNvSpPr>
            <p:nvPr/>
          </p:nvSpPr>
          <p:spPr bwMode="auto">
            <a:xfrm>
              <a:off x="5081" y="2717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98"/>
          <p:cNvGrpSpPr>
            <a:grpSpLocks/>
          </p:cNvGrpSpPr>
          <p:nvPr/>
        </p:nvGrpSpPr>
        <p:grpSpPr bwMode="auto">
          <a:xfrm>
            <a:off x="6262688" y="4541838"/>
            <a:ext cx="2265362" cy="576262"/>
            <a:chOff x="3944" y="3103"/>
            <a:chExt cx="1427" cy="363"/>
          </a:xfrm>
        </p:grpSpPr>
        <p:sp>
          <p:nvSpPr>
            <p:cNvPr id="63519" name="Rectangle 49"/>
            <p:cNvSpPr>
              <a:spLocks noChangeArrowheads="1"/>
            </p:cNvSpPr>
            <p:nvPr/>
          </p:nvSpPr>
          <p:spPr bwMode="auto">
            <a:xfrm>
              <a:off x="3944" y="3103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20" name="Line 50"/>
            <p:cNvSpPr>
              <a:spLocks noChangeShapeType="1"/>
            </p:cNvSpPr>
            <p:nvPr/>
          </p:nvSpPr>
          <p:spPr bwMode="auto">
            <a:xfrm>
              <a:off x="4065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1" name="Line 51"/>
            <p:cNvSpPr>
              <a:spLocks noChangeShapeType="1"/>
            </p:cNvSpPr>
            <p:nvPr/>
          </p:nvSpPr>
          <p:spPr bwMode="auto">
            <a:xfrm>
              <a:off x="4234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2" name="Line 52"/>
            <p:cNvSpPr>
              <a:spLocks noChangeShapeType="1"/>
            </p:cNvSpPr>
            <p:nvPr/>
          </p:nvSpPr>
          <p:spPr bwMode="auto">
            <a:xfrm>
              <a:off x="4404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3" name="Line 53"/>
            <p:cNvSpPr>
              <a:spLocks noChangeShapeType="1"/>
            </p:cNvSpPr>
            <p:nvPr/>
          </p:nvSpPr>
          <p:spPr bwMode="auto">
            <a:xfrm>
              <a:off x="4573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4" name="Line 54"/>
            <p:cNvSpPr>
              <a:spLocks noChangeShapeType="1"/>
            </p:cNvSpPr>
            <p:nvPr/>
          </p:nvSpPr>
          <p:spPr bwMode="auto">
            <a:xfrm>
              <a:off x="4742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5" name="Line 55"/>
            <p:cNvSpPr>
              <a:spLocks noChangeShapeType="1"/>
            </p:cNvSpPr>
            <p:nvPr/>
          </p:nvSpPr>
          <p:spPr bwMode="auto">
            <a:xfrm>
              <a:off x="4911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6" name="Line 56"/>
            <p:cNvSpPr>
              <a:spLocks noChangeShapeType="1"/>
            </p:cNvSpPr>
            <p:nvPr/>
          </p:nvSpPr>
          <p:spPr bwMode="auto">
            <a:xfrm>
              <a:off x="5081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7" name="Line 57"/>
            <p:cNvSpPr>
              <a:spLocks noChangeShapeType="1"/>
            </p:cNvSpPr>
            <p:nvPr/>
          </p:nvSpPr>
          <p:spPr bwMode="auto">
            <a:xfrm>
              <a:off x="5250" y="3152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Rectangle 58"/>
          <p:cNvSpPr>
            <a:spLocks noChangeArrowheads="1"/>
          </p:cNvSpPr>
          <p:nvPr/>
        </p:nvSpPr>
        <p:spPr bwMode="auto">
          <a:xfrm>
            <a:off x="6186488" y="3121025"/>
            <a:ext cx="2419350" cy="13446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grpSp>
        <p:nvGrpSpPr>
          <p:cNvPr id="63498" name="Group 79"/>
          <p:cNvGrpSpPr>
            <a:grpSpLocks/>
          </p:cNvGrpSpPr>
          <p:nvPr/>
        </p:nvGrpSpPr>
        <p:grpSpPr bwMode="auto">
          <a:xfrm>
            <a:off x="4765675" y="1892300"/>
            <a:ext cx="1343025" cy="3073400"/>
            <a:chOff x="3001" y="1193"/>
            <a:chExt cx="846" cy="1936"/>
          </a:xfrm>
        </p:grpSpPr>
        <p:sp>
          <p:nvSpPr>
            <p:cNvPr id="63509" name="Rectangle 59"/>
            <p:cNvSpPr>
              <a:spLocks noChangeArrowheads="1"/>
            </p:cNvSpPr>
            <p:nvPr/>
          </p:nvSpPr>
          <p:spPr bwMode="auto">
            <a:xfrm>
              <a:off x="3170" y="1193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10" name="Rectangle 64"/>
            <p:cNvSpPr>
              <a:spLocks noChangeArrowheads="1"/>
            </p:cNvSpPr>
            <p:nvPr/>
          </p:nvSpPr>
          <p:spPr bwMode="auto">
            <a:xfrm>
              <a:off x="3170" y="162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Branch</a:t>
              </a:r>
            </a:p>
          </p:txBody>
        </p:sp>
        <p:sp>
          <p:nvSpPr>
            <p:cNvPr id="63511" name="Rectangle 65"/>
            <p:cNvSpPr>
              <a:spLocks noChangeArrowheads="1"/>
            </p:cNvSpPr>
            <p:nvPr/>
          </p:nvSpPr>
          <p:spPr bwMode="auto">
            <a:xfrm>
              <a:off x="3339" y="2064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Path A</a:t>
              </a:r>
            </a:p>
          </p:txBody>
        </p:sp>
        <p:sp>
          <p:nvSpPr>
            <p:cNvPr id="63512" name="Rectangle 66"/>
            <p:cNvSpPr>
              <a:spLocks noChangeArrowheads="1"/>
            </p:cNvSpPr>
            <p:nvPr/>
          </p:nvSpPr>
          <p:spPr bwMode="auto">
            <a:xfrm>
              <a:off x="3001" y="249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Path B</a:t>
              </a:r>
            </a:p>
          </p:txBody>
        </p:sp>
        <p:sp>
          <p:nvSpPr>
            <p:cNvPr id="63513" name="Rectangle 67"/>
            <p:cNvSpPr>
              <a:spLocks noChangeArrowheads="1"/>
            </p:cNvSpPr>
            <p:nvPr/>
          </p:nvSpPr>
          <p:spPr bwMode="auto">
            <a:xfrm>
              <a:off x="3170" y="2935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cxnSp>
          <p:nvCxnSpPr>
            <p:cNvPr id="63514" name="AutoShape 68"/>
            <p:cNvCxnSpPr>
              <a:cxnSpLocks noChangeShapeType="1"/>
              <a:stCxn id="63509" idx="2"/>
              <a:endCxn id="63510" idx="0"/>
            </p:cNvCxnSpPr>
            <p:nvPr/>
          </p:nvCxnSpPr>
          <p:spPr bwMode="auto">
            <a:xfrm rot="5400000">
              <a:off x="3312" y="1508"/>
              <a:ext cx="2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5" name="AutoShape 75"/>
            <p:cNvCxnSpPr>
              <a:cxnSpLocks noChangeShapeType="1"/>
              <a:stCxn id="63510" idx="2"/>
              <a:endCxn id="63512" idx="0"/>
            </p:cNvCxnSpPr>
            <p:nvPr/>
          </p:nvCxnSpPr>
          <p:spPr bwMode="auto">
            <a:xfrm rot="5400000">
              <a:off x="3011" y="2076"/>
              <a:ext cx="658" cy="169"/>
            </a:xfrm>
            <a:prstGeom prst="curvedConnector3">
              <a:avLst>
                <a:gd name="adj1" fmla="val 2006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6" name="AutoShape 76"/>
            <p:cNvCxnSpPr>
              <a:cxnSpLocks noChangeShapeType="1"/>
              <a:stCxn id="63510" idx="2"/>
              <a:endCxn id="63511" idx="0"/>
            </p:cNvCxnSpPr>
            <p:nvPr/>
          </p:nvCxnSpPr>
          <p:spPr bwMode="auto">
            <a:xfrm rot="16200000" flipH="1">
              <a:off x="3397" y="1859"/>
              <a:ext cx="223" cy="169"/>
            </a:xfrm>
            <a:prstGeom prst="curvedConnector3">
              <a:avLst>
                <a:gd name="adj1" fmla="val 4977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7" name="AutoShape 77"/>
            <p:cNvCxnSpPr>
              <a:cxnSpLocks noChangeShapeType="1"/>
              <a:stCxn id="63511" idx="2"/>
              <a:endCxn id="63513" idx="0"/>
            </p:cNvCxnSpPr>
            <p:nvPr/>
          </p:nvCxnSpPr>
          <p:spPr bwMode="auto">
            <a:xfrm rot="5400000">
              <a:off x="3179" y="2512"/>
              <a:ext cx="659" cy="169"/>
            </a:xfrm>
            <a:prstGeom prst="curvedConnector3">
              <a:avLst>
                <a:gd name="adj1" fmla="val 8285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18" name="AutoShape 78"/>
            <p:cNvCxnSpPr>
              <a:cxnSpLocks noChangeShapeType="1"/>
              <a:stCxn id="63512" idx="2"/>
              <a:endCxn id="63513" idx="0"/>
            </p:cNvCxnSpPr>
            <p:nvPr/>
          </p:nvCxnSpPr>
          <p:spPr bwMode="auto">
            <a:xfrm rot="16200000" flipH="1">
              <a:off x="3228" y="2729"/>
              <a:ext cx="224" cy="16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0" name="Rectangle 84"/>
          <p:cNvSpPr>
            <a:spLocks noChangeArrowheads="1"/>
          </p:cNvSpPr>
          <p:nvPr/>
        </p:nvSpPr>
        <p:spPr bwMode="auto">
          <a:xfrm>
            <a:off x="5033963" y="1892300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61" name="Rectangle 85"/>
          <p:cNvSpPr>
            <a:spLocks noChangeArrowheads="1"/>
          </p:cNvSpPr>
          <p:nvPr/>
        </p:nvSpPr>
        <p:spPr bwMode="auto">
          <a:xfrm>
            <a:off x="5033963" y="2584450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Branch</a:t>
            </a:r>
          </a:p>
        </p:txBody>
      </p:sp>
      <p:sp>
        <p:nvSpPr>
          <p:cNvPr id="62" name="Rectangle 86"/>
          <p:cNvSpPr>
            <a:spLocks noChangeArrowheads="1"/>
          </p:cNvSpPr>
          <p:nvPr/>
        </p:nvSpPr>
        <p:spPr bwMode="auto">
          <a:xfrm>
            <a:off x="5302250" y="3275013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Path A</a:t>
            </a:r>
          </a:p>
        </p:txBody>
      </p:sp>
      <p:sp>
        <p:nvSpPr>
          <p:cNvPr id="63" name="Rectangle 87"/>
          <p:cNvSpPr>
            <a:spLocks noChangeArrowheads="1"/>
          </p:cNvSpPr>
          <p:nvPr/>
        </p:nvSpPr>
        <p:spPr bwMode="auto">
          <a:xfrm>
            <a:off x="4765675" y="396557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Path B</a:t>
            </a:r>
          </a:p>
        </p:txBody>
      </p:sp>
      <p:sp>
        <p:nvSpPr>
          <p:cNvPr id="64" name="Rectangle 88"/>
          <p:cNvSpPr>
            <a:spLocks noChangeArrowheads="1"/>
          </p:cNvSpPr>
          <p:nvPr/>
        </p:nvSpPr>
        <p:spPr bwMode="auto">
          <a:xfrm>
            <a:off x="5033963" y="465772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grpSp>
        <p:nvGrpSpPr>
          <p:cNvPr id="8" name="Group 102"/>
          <p:cNvGrpSpPr>
            <a:grpSpLocks/>
          </p:cNvGrpSpPr>
          <p:nvPr/>
        </p:nvGrpSpPr>
        <p:grpSpPr bwMode="auto">
          <a:xfrm>
            <a:off x="5073650" y="2814638"/>
            <a:ext cx="690563" cy="384175"/>
            <a:chOff x="3195" y="2015"/>
            <a:chExt cx="435" cy="242"/>
          </a:xfrm>
        </p:grpSpPr>
        <p:sp>
          <p:nvSpPr>
            <p:cNvPr id="63507" name="AutoShape 100"/>
            <p:cNvSpPr>
              <a:spLocks noChangeArrowheads="1"/>
            </p:cNvSpPr>
            <p:nvPr/>
          </p:nvSpPr>
          <p:spPr bwMode="auto">
            <a:xfrm>
              <a:off x="3195" y="2015"/>
              <a:ext cx="435" cy="242"/>
            </a:xfrm>
            <a:prstGeom prst="irregularSeal1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3508" name="AutoShape 101"/>
            <p:cNvSpPr>
              <a:spLocks noChangeArrowheads="1"/>
            </p:cNvSpPr>
            <p:nvPr/>
          </p:nvSpPr>
          <p:spPr bwMode="auto">
            <a:xfrm>
              <a:off x="3267" y="2087"/>
              <a:ext cx="290" cy="97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09800" y="5678488"/>
            <a:ext cx="6265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b="1">
                <a:solidFill>
                  <a:srgbClr val="0000FF"/>
                </a:solidFill>
              </a:rPr>
              <a:t>This is the same as conditional execution. </a:t>
            </a:r>
          </a:p>
          <a:p>
            <a:pPr eaLnBrk="1" hangingPunct="1"/>
            <a:r>
              <a:rPr lang="en-US" altLang="x-none" sz="1800" b="1">
                <a:solidFill>
                  <a:srgbClr val="0000FF"/>
                </a:solidFill>
              </a:rPr>
              <a:t>Recall the Vector Mask and Masked Vector Operations?</a:t>
            </a:r>
          </a:p>
        </p:txBody>
      </p:sp>
    </p:spTree>
    <p:extLst>
      <p:ext uri="{BB962C8B-B14F-4D97-AF65-F5344CB8AC3E}">
        <p14:creationId xmlns:p14="http://schemas.microsoft.com/office/powerpoint/2010/main" val="810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Branch Divergence Handling (I)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943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Idea: </a:t>
            </a:r>
            <a:r>
              <a:rPr lang="en-US" altLang="x-none">
                <a:solidFill>
                  <a:srgbClr val="0000FF"/>
                </a:solidFill>
                <a:ea typeface="ＭＳ Ｐゴシック" charset="-128"/>
              </a:rPr>
              <a:t>Dynamic predicated (conditional) execution</a:t>
            </a:r>
          </a:p>
        </p:txBody>
      </p:sp>
      <p:grpSp>
        <p:nvGrpSpPr>
          <p:cNvPr id="2" name="Group 355"/>
          <p:cNvGrpSpPr>
            <a:grpSpLocks/>
          </p:cNvGrpSpPr>
          <p:nvPr/>
        </p:nvGrpSpPr>
        <p:grpSpPr bwMode="auto">
          <a:xfrm>
            <a:off x="4187825" y="2370138"/>
            <a:ext cx="4300538" cy="192087"/>
            <a:chOff x="195" y="3273"/>
            <a:chExt cx="2709" cy="121"/>
          </a:xfrm>
        </p:grpSpPr>
        <p:grpSp>
          <p:nvGrpSpPr>
            <p:cNvPr id="64713" name="Group 346"/>
            <p:cNvGrpSpPr>
              <a:grpSpLocks/>
            </p:cNvGrpSpPr>
            <p:nvPr/>
          </p:nvGrpSpPr>
          <p:grpSpPr bwMode="auto">
            <a:xfrm>
              <a:off x="678" y="3273"/>
              <a:ext cx="2226" cy="121"/>
              <a:chOff x="3122" y="1652"/>
              <a:chExt cx="2226" cy="121"/>
            </a:xfrm>
          </p:grpSpPr>
          <p:sp>
            <p:nvSpPr>
              <p:cNvPr id="64717" name="Rectangle 347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718" name="Rectangle 348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G</a:t>
                </a:r>
              </a:p>
            </p:txBody>
          </p:sp>
          <p:sp>
            <p:nvSpPr>
              <p:cNvPr id="64719" name="Rectangle 349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  <p:grpSp>
          <p:nvGrpSpPr>
            <p:cNvPr id="64714" name="Group 350"/>
            <p:cNvGrpSpPr>
              <a:grpSpLocks/>
            </p:cNvGrpSpPr>
            <p:nvPr/>
          </p:nvGrpSpPr>
          <p:grpSpPr bwMode="auto">
            <a:xfrm>
              <a:off x="195" y="3273"/>
              <a:ext cx="478" cy="121"/>
              <a:chOff x="2638" y="1313"/>
              <a:chExt cx="478" cy="121"/>
            </a:xfrm>
          </p:grpSpPr>
          <p:cxnSp>
            <p:nvCxnSpPr>
              <p:cNvPr id="64715" name="AutoShape 351"/>
              <p:cNvCxnSpPr>
                <a:cxnSpLocks noChangeShapeType="1"/>
                <a:stCxn id="64716" idx="3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716" name="Rectangle 352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</p:grpSp>
      <p:grpSp>
        <p:nvGrpSpPr>
          <p:cNvPr id="64517" name="Group 118"/>
          <p:cNvGrpSpPr>
            <a:grpSpLocks/>
          </p:cNvGrpSpPr>
          <p:nvPr/>
        </p:nvGrpSpPr>
        <p:grpSpPr bwMode="auto">
          <a:xfrm>
            <a:off x="1076325" y="2011363"/>
            <a:ext cx="2509838" cy="2689225"/>
            <a:chOff x="678" y="1595"/>
            <a:chExt cx="1581" cy="1694"/>
          </a:xfrm>
        </p:grpSpPr>
        <p:sp>
          <p:nvSpPr>
            <p:cNvPr id="64697" name="Rectangle 119"/>
            <p:cNvSpPr>
              <a:spLocks noChangeArrowheads="1"/>
            </p:cNvSpPr>
            <p:nvPr/>
          </p:nvSpPr>
          <p:spPr bwMode="auto">
            <a:xfrm>
              <a:off x="945" y="2039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64698" name="Rectangle 120"/>
            <p:cNvSpPr>
              <a:spLocks noChangeArrowheads="1"/>
            </p:cNvSpPr>
            <p:nvPr/>
          </p:nvSpPr>
          <p:spPr bwMode="auto">
            <a:xfrm>
              <a:off x="678" y="2378"/>
              <a:ext cx="468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64699" name="Rectangle 121"/>
            <p:cNvSpPr>
              <a:spLocks noChangeArrowheads="1"/>
            </p:cNvSpPr>
            <p:nvPr/>
          </p:nvSpPr>
          <p:spPr bwMode="auto">
            <a:xfrm>
              <a:off x="1235" y="2378"/>
              <a:ext cx="465" cy="171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64700" name="Rectangle 122"/>
            <p:cNvSpPr>
              <a:spLocks noChangeArrowheads="1"/>
            </p:cNvSpPr>
            <p:nvPr/>
          </p:nvSpPr>
          <p:spPr bwMode="auto">
            <a:xfrm>
              <a:off x="945" y="2765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64701" name="Rectangle 123"/>
            <p:cNvSpPr>
              <a:spLocks noChangeArrowheads="1"/>
            </p:cNvSpPr>
            <p:nvPr/>
          </p:nvSpPr>
          <p:spPr bwMode="auto">
            <a:xfrm>
              <a:off x="1791" y="2378"/>
              <a:ext cx="468" cy="177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64702" name="Rectangle 124"/>
            <p:cNvSpPr>
              <a:spLocks noChangeArrowheads="1"/>
            </p:cNvSpPr>
            <p:nvPr/>
          </p:nvSpPr>
          <p:spPr bwMode="auto">
            <a:xfrm>
              <a:off x="1235" y="1604"/>
              <a:ext cx="468" cy="175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64703" name="Rectangle 125"/>
            <p:cNvSpPr>
              <a:spLocks noChangeArrowheads="1"/>
            </p:cNvSpPr>
            <p:nvPr/>
          </p:nvSpPr>
          <p:spPr bwMode="auto">
            <a:xfrm>
              <a:off x="1235" y="3104"/>
              <a:ext cx="468" cy="176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36576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rgbClr val="000000"/>
                  </a:solidFill>
                </a:rPr>
                <a:t>G</a:t>
              </a:r>
            </a:p>
          </p:txBody>
        </p:sp>
        <p:cxnSp>
          <p:nvCxnSpPr>
            <p:cNvPr id="64704" name="AutoShape 126"/>
            <p:cNvCxnSpPr>
              <a:cxnSpLocks noChangeShapeType="1"/>
              <a:stCxn id="64697" idx="2"/>
              <a:endCxn id="64699" idx="0"/>
            </p:cNvCxnSpPr>
            <p:nvPr/>
          </p:nvCxnSpPr>
          <p:spPr bwMode="auto">
            <a:xfrm>
              <a:off x="1179" y="2225"/>
              <a:ext cx="289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05" name="AutoShape 127"/>
            <p:cNvCxnSpPr>
              <a:cxnSpLocks noChangeShapeType="1"/>
              <a:stCxn id="64697" idx="2"/>
              <a:endCxn id="64698" idx="0"/>
            </p:cNvCxnSpPr>
            <p:nvPr/>
          </p:nvCxnSpPr>
          <p:spPr bwMode="auto">
            <a:xfrm flipH="1">
              <a:off x="912" y="2225"/>
              <a:ext cx="267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06" name="AutoShape 128"/>
            <p:cNvCxnSpPr>
              <a:cxnSpLocks noChangeShapeType="1"/>
              <a:stCxn id="64699" idx="2"/>
              <a:endCxn id="64700" idx="0"/>
            </p:cNvCxnSpPr>
            <p:nvPr/>
          </p:nvCxnSpPr>
          <p:spPr bwMode="auto">
            <a:xfrm flipH="1">
              <a:off x="1179" y="2558"/>
              <a:ext cx="289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07" name="AutoShape 129"/>
            <p:cNvCxnSpPr>
              <a:cxnSpLocks noChangeShapeType="1"/>
              <a:stCxn id="64698" idx="2"/>
              <a:endCxn id="64700" idx="0"/>
            </p:cNvCxnSpPr>
            <p:nvPr/>
          </p:nvCxnSpPr>
          <p:spPr bwMode="auto">
            <a:xfrm>
              <a:off x="912" y="2558"/>
              <a:ext cx="267" cy="19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08" name="AutoShape 130"/>
            <p:cNvCxnSpPr>
              <a:cxnSpLocks noChangeShapeType="1"/>
              <a:stCxn id="64702" idx="2"/>
              <a:endCxn id="64701" idx="0"/>
            </p:cNvCxnSpPr>
            <p:nvPr/>
          </p:nvCxnSpPr>
          <p:spPr bwMode="auto">
            <a:xfrm>
              <a:off x="1469" y="1788"/>
              <a:ext cx="556" cy="5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09" name="AutoShape 131"/>
            <p:cNvCxnSpPr>
              <a:cxnSpLocks noChangeShapeType="1"/>
              <a:stCxn id="64702" idx="2"/>
              <a:endCxn id="64697" idx="0"/>
            </p:cNvCxnSpPr>
            <p:nvPr/>
          </p:nvCxnSpPr>
          <p:spPr bwMode="auto">
            <a:xfrm flipH="1">
              <a:off x="1179" y="1788"/>
              <a:ext cx="290" cy="2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10" name="AutoShape 132"/>
            <p:cNvCxnSpPr>
              <a:cxnSpLocks noChangeShapeType="1"/>
              <a:stCxn id="64701" idx="2"/>
              <a:endCxn id="64703" idx="0"/>
            </p:cNvCxnSpPr>
            <p:nvPr/>
          </p:nvCxnSpPr>
          <p:spPr bwMode="auto">
            <a:xfrm flipH="1">
              <a:off x="1469" y="2564"/>
              <a:ext cx="556" cy="53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11" name="AutoShape 133"/>
            <p:cNvCxnSpPr>
              <a:cxnSpLocks noChangeShapeType="1"/>
              <a:stCxn id="64700" idx="2"/>
              <a:endCxn id="64703" idx="0"/>
            </p:cNvCxnSpPr>
            <p:nvPr/>
          </p:nvCxnSpPr>
          <p:spPr bwMode="auto">
            <a:xfrm>
              <a:off x="1179" y="2951"/>
              <a:ext cx="290" cy="14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12" name="AutoShape 134"/>
            <p:cNvCxnSpPr>
              <a:cxnSpLocks noChangeShapeType="1"/>
              <a:stCxn id="64703" idx="2"/>
              <a:endCxn id="64702" idx="0"/>
            </p:cNvCxnSpPr>
            <p:nvPr/>
          </p:nvCxnSpPr>
          <p:spPr bwMode="auto">
            <a:xfrm rot="5400000" flipH="1" flipV="1">
              <a:off x="623" y="2441"/>
              <a:ext cx="1694" cy="1"/>
            </a:xfrm>
            <a:prstGeom prst="curvedConnector5">
              <a:avLst>
                <a:gd name="adj1" fmla="val -7968"/>
                <a:gd name="adj2" fmla="val -102600000"/>
                <a:gd name="adj3" fmla="val 10796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35"/>
          <p:cNvGrpSpPr>
            <a:grpSpLocks/>
          </p:cNvGrpSpPr>
          <p:nvPr/>
        </p:nvGrpSpPr>
        <p:grpSpPr bwMode="auto">
          <a:xfrm>
            <a:off x="4111625" y="3406775"/>
            <a:ext cx="4648200" cy="1143000"/>
            <a:chOff x="2590" y="1797"/>
            <a:chExt cx="2928" cy="720"/>
          </a:xfrm>
        </p:grpSpPr>
        <p:grpSp>
          <p:nvGrpSpPr>
            <p:cNvPr id="64689" name="Group 110"/>
            <p:cNvGrpSpPr>
              <a:grpSpLocks/>
            </p:cNvGrpSpPr>
            <p:nvPr/>
          </p:nvGrpSpPr>
          <p:grpSpPr bwMode="auto">
            <a:xfrm>
              <a:off x="2590" y="1797"/>
              <a:ext cx="2928" cy="720"/>
              <a:chOff x="2541" y="1241"/>
              <a:chExt cx="2928" cy="720"/>
            </a:xfrm>
          </p:grpSpPr>
          <p:sp>
            <p:nvSpPr>
              <p:cNvPr id="64694" name="Rectangle 111"/>
              <p:cNvSpPr>
                <a:spLocks noChangeArrowheads="1"/>
              </p:cNvSpPr>
              <p:nvPr/>
            </p:nvSpPr>
            <p:spPr bwMode="auto">
              <a:xfrm>
                <a:off x="2541" y="1241"/>
                <a:ext cx="2928" cy="720"/>
              </a:xfrm>
              <a:prstGeom prst="rect">
                <a:avLst/>
              </a:prstGeom>
              <a:solidFill>
                <a:srgbClr val="FFBFD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695" name="Rectangle 112"/>
              <p:cNvSpPr>
                <a:spLocks noChangeArrowheads="1"/>
              </p:cNvSpPr>
              <p:nvPr/>
            </p:nvSpPr>
            <p:spPr bwMode="auto">
              <a:xfrm>
                <a:off x="2605" y="1280"/>
                <a:ext cx="757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800">
                    <a:solidFill>
                      <a:srgbClr val="000000"/>
                    </a:solidFill>
                  </a:rPr>
                  <a:t>Thread Warp</a:t>
                </a:r>
              </a:p>
            </p:txBody>
          </p:sp>
          <p:sp>
            <p:nvSpPr>
              <p:cNvPr id="64696" name="Rectangle 113"/>
              <p:cNvSpPr>
                <a:spLocks noChangeArrowheads="1"/>
              </p:cNvSpPr>
              <p:nvPr/>
            </p:nvSpPr>
            <p:spPr bwMode="auto">
              <a:xfrm>
                <a:off x="4438" y="1241"/>
                <a:ext cx="1031" cy="203"/>
              </a:xfrm>
              <a:prstGeom prst="rect">
                <a:avLst/>
              </a:prstGeom>
              <a:solidFill>
                <a:srgbClr val="FFEAF4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800">
                    <a:solidFill>
                      <a:srgbClr val="000000"/>
                    </a:solidFill>
                  </a:rPr>
                  <a:t>Common PC</a:t>
                </a:r>
              </a:p>
            </p:txBody>
          </p:sp>
        </p:grpSp>
        <p:sp>
          <p:nvSpPr>
            <p:cNvPr id="64690" name="Rectangle 114"/>
            <p:cNvSpPr>
              <a:spLocks noChangeArrowheads="1"/>
            </p:cNvSpPr>
            <p:nvPr/>
          </p:nvSpPr>
          <p:spPr bwMode="auto">
            <a:xfrm>
              <a:off x="3485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Thread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4691" name="Rectangle 115"/>
            <p:cNvSpPr>
              <a:spLocks noChangeArrowheads="1"/>
            </p:cNvSpPr>
            <p:nvPr/>
          </p:nvSpPr>
          <p:spPr bwMode="auto">
            <a:xfrm>
              <a:off x="4017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Thread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64692" name="Rectangle 116"/>
            <p:cNvSpPr>
              <a:spLocks noChangeArrowheads="1"/>
            </p:cNvSpPr>
            <p:nvPr/>
          </p:nvSpPr>
          <p:spPr bwMode="auto">
            <a:xfrm>
              <a:off x="4550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Thread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64693" name="Rectangle 117"/>
            <p:cNvSpPr>
              <a:spLocks noChangeArrowheads="1"/>
            </p:cNvSpPr>
            <p:nvPr/>
          </p:nvSpPr>
          <p:spPr bwMode="auto">
            <a:xfrm>
              <a:off x="2953" y="2112"/>
              <a:ext cx="528" cy="336"/>
            </a:xfrm>
            <a:prstGeom prst="rect">
              <a:avLst/>
            </a:prstGeom>
            <a:solidFill>
              <a:srgbClr val="FFEAF4"/>
            </a:solidFill>
            <a:ln w="17526" cap="rnd">
              <a:solidFill>
                <a:srgbClr val="000000"/>
              </a:solidFill>
              <a:round/>
              <a:headEnd/>
              <a:tailEnd/>
            </a:ln>
          </p:spPr>
          <p:txBody>
            <a:bodyPr lIns="0" r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Thread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39" name="Rectangle 138"/>
          <p:cNvSpPr>
            <a:spLocks noChangeArrowheads="1"/>
          </p:cNvSpPr>
          <p:nvPr/>
        </p:nvSpPr>
        <p:spPr bwMode="auto">
          <a:xfrm>
            <a:off x="1500188" y="2716213"/>
            <a:ext cx="742950" cy="280987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B/1111</a:t>
            </a:r>
          </a:p>
        </p:txBody>
      </p:sp>
      <p:sp>
        <p:nvSpPr>
          <p:cNvPr id="40" name="Rectangle 139"/>
          <p:cNvSpPr>
            <a:spLocks noChangeArrowheads="1"/>
          </p:cNvSpPr>
          <p:nvPr/>
        </p:nvSpPr>
        <p:spPr bwMode="auto">
          <a:xfrm>
            <a:off x="1076325" y="3254375"/>
            <a:ext cx="742950" cy="27146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C/1001</a:t>
            </a:r>
          </a:p>
        </p:txBody>
      </p:sp>
      <p:sp>
        <p:nvSpPr>
          <p:cNvPr id="41" name="Rectangle 140"/>
          <p:cNvSpPr>
            <a:spLocks noChangeArrowheads="1"/>
          </p:cNvSpPr>
          <p:nvPr/>
        </p:nvSpPr>
        <p:spPr bwMode="auto">
          <a:xfrm>
            <a:off x="1960563" y="3254375"/>
            <a:ext cx="738187" cy="27146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D/0110</a:t>
            </a:r>
          </a:p>
        </p:txBody>
      </p:sp>
      <p:sp>
        <p:nvSpPr>
          <p:cNvPr id="42" name="Rectangle 141"/>
          <p:cNvSpPr>
            <a:spLocks noChangeArrowheads="1"/>
          </p:cNvSpPr>
          <p:nvPr/>
        </p:nvSpPr>
        <p:spPr bwMode="auto">
          <a:xfrm>
            <a:off x="1500188" y="3868738"/>
            <a:ext cx="742950" cy="280987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E/1111</a:t>
            </a:r>
          </a:p>
        </p:txBody>
      </p:sp>
      <p:sp>
        <p:nvSpPr>
          <p:cNvPr id="43" name="Rectangle 143"/>
          <p:cNvSpPr>
            <a:spLocks noChangeArrowheads="1"/>
          </p:cNvSpPr>
          <p:nvPr/>
        </p:nvSpPr>
        <p:spPr bwMode="auto">
          <a:xfrm>
            <a:off x="1960563" y="2025650"/>
            <a:ext cx="742950" cy="277813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A/1111</a:t>
            </a:r>
          </a:p>
        </p:txBody>
      </p:sp>
      <p:sp>
        <p:nvSpPr>
          <p:cNvPr id="44" name="Rectangle 144"/>
          <p:cNvSpPr>
            <a:spLocks noChangeArrowheads="1"/>
          </p:cNvSpPr>
          <p:nvPr/>
        </p:nvSpPr>
        <p:spPr bwMode="auto">
          <a:xfrm>
            <a:off x="1960563" y="4406900"/>
            <a:ext cx="742950" cy="279400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>
                <a:solidFill>
                  <a:srgbClr val="000000"/>
                </a:solidFill>
              </a:rPr>
              <a:t>G/1111</a:t>
            </a:r>
          </a:p>
        </p:txBody>
      </p:sp>
      <p:grpSp>
        <p:nvGrpSpPr>
          <p:cNvPr id="8" name="Group 261"/>
          <p:cNvGrpSpPr>
            <a:grpSpLocks/>
          </p:cNvGrpSpPr>
          <p:nvPr/>
        </p:nvGrpSpPr>
        <p:grpSpPr bwMode="auto">
          <a:xfrm>
            <a:off x="4187825" y="2370138"/>
            <a:ext cx="4302125" cy="192087"/>
            <a:chOff x="2638" y="1313"/>
            <a:chExt cx="2710" cy="121"/>
          </a:xfrm>
        </p:grpSpPr>
        <p:grpSp>
          <p:nvGrpSpPr>
            <p:cNvPr id="64682" name="Group 225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64686" name="Rectangle 226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687" name="Rectangle 227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64688" name="Rectangle 228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  <p:grpSp>
          <p:nvGrpSpPr>
            <p:cNvPr id="64683" name="Group 232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64684" name="AutoShape 219"/>
              <p:cNvCxnSpPr>
                <a:cxnSpLocks noChangeShapeType="1"/>
                <a:stCxn id="64685" idx="3"/>
                <a:endCxn id="64686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685" name="Rectangle 229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</p:grpSp>
      <p:grpSp>
        <p:nvGrpSpPr>
          <p:cNvPr id="11" name="Group 262"/>
          <p:cNvGrpSpPr>
            <a:grpSpLocks/>
          </p:cNvGrpSpPr>
          <p:nvPr/>
        </p:nvGrpSpPr>
        <p:grpSpPr bwMode="auto">
          <a:xfrm>
            <a:off x="4187825" y="2370138"/>
            <a:ext cx="4302125" cy="576262"/>
            <a:chOff x="2638" y="1434"/>
            <a:chExt cx="2710" cy="363"/>
          </a:xfrm>
        </p:grpSpPr>
        <p:grpSp>
          <p:nvGrpSpPr>
            <p:cNvPr id="64667" name="Group 233"/>
            <p:cNvGrpSpPr>
              <a:grpSpLocks/>
            </p:cNvGrpSpPr>
            <p:nvPr/>
          </p:nvGrpSpPr>
          <p:grpSpPr bwMode="auto">
            <a:xfrm>
              <a:off x="3122" y="1555"/>
              <a:ext cx="2226" cy="121"/>
              <a:chOff x="3122" y="1652"/>
              <a:chExt cx="2226" cy="121"/>
            </a:xfrm>
          </p:grpSpPr>
          <p:sp>
            <p:nvSpPr>
              <p:cNvPr id="64679" name="Rectangle 234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680" name="Rectangle 235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64681" name="Rectangle 236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0110</a:t>
                </a:r>
              </a:p>
            </p:txBody>
          </p:sp>
        </p:grpSp>
        <p:grpSp>
          <p:nvGrpSpPr>
            <p:cNvPr id="64668" name="Group 240"/>
            <p:cNvGrpSpPr>
              <a:grpSpLocks/>
            </p:cNvGrpSpPr>
            <p:nvPr/>
          </p:nvGrpSpPr>
          <p:grpSpPr bwMode="auto">
            <a:xfrm>
              <a:off x="3122" y="1676"/>
              <a:ext cx="2226" cy="121"/>
              <a:chOff x="3122" y="1652"/>
              <a:chExt cx="2226" cy="121"/>
            </a:xfrm>
          </p:grpSpPr>
          <p:sp>
            <p:nvSpPr>
              <p:cNvPr id="64676" name="Rectangle 241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677" name="Rectangle 242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64678" name="Rectangle 243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1001</a:t>
                </a:r>
              </a:p>
            </p:txBody>
          </p:sp>
        </p:grpSp>
        <p:grpSp>
          <p:nvGrpSpPr>
            <p:cNvPr id="64669" name="Group 244"/>
            <p:cNvGrpSpPr>
              <a:grpSpLocks/>
            </p:cNvGrpSpPr>
            <p:nvPr/>
          </p:nvGrpSpPr>
          <p:grpSpPr bwMode="auto">
            <a:xfrm>
              <a:off x="2638" y="1676"/>
              <a:ext cx="478" cy="121"/>
              <a:chOff x="2638" y="1313"/>
              <a:chExt cx="478" cy="121"/>
            </a:xfrm>
          </p:grpSpPr>
          <p:cxnSp>
            <p:nvCxnSpPr>
              <p:cNvPr id="64674" name="AutoShape 245"/>
              <p:cNvCxnSpPr>
                <a:cxnSpLocks noChangeShapeType="1"/>
                <a:stCxn id="64675" idx="3"/>
                <a:endCxn id="64676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675" name="Rectangle 246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  <p:grpSp>
          <p:nvGrpSpPr>
            <p:cNvPr id="64670" name="Group 223"/>
            <p:cNvGrpSpPr>
              <a:grpSpLocks/>
            </p:cNvGrpSpPr>
            <p:nvPr/>
          </p:nvGrpSpPr>
          <p:grpSpPr bwMode="auto">
            <a:xfrm>
              <a:off x="3122" y="1434"/>
              <a:ext cx="2226" cy="121"/>
              <a:chOff x="3122" y="1652"/>
              <a:chExt cx="2226" cy="121"/>
            </a:xfrm>
          </p:grpSpPr>
          <p:sp>
            <p:nvSpPr>
              <p:cNvPr id="64671" name="Rectangle 220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672" name="Rectangle 221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673" name="Rectangle 222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</p:grpSp>
      <p:grpSp>
        <p:nvGrpSpPr>
          <p:cNvPr id="16" name="Group 354"/>
          <p:cNvGrpSpPr>
            <a:grpSpLocks/>
          </p:cNvGrpSpPr>
          <p:nvPr/>
        </p:nvGrpSpPr>
        <p:grpSpPr bwMode="auto">
          <a:xfrm>
            <a:off x="4187825" y="2370138"/>
            <a:ext cx="4302125" cy="384175"/>
            <a:chOff x="291" y="2934"/>
            <a:chExt cx="2710" cy="242"/>
          </a:xfrm>
        </p:grpSpPr>
        <p:grpSp>
          <p:nvGrpSpPr>
            <p:cNvPr id="64656" name="Group 331"/>
            <p:cNvGrpSpPr>
              <a:grpSpLocks/>
            </p:cNvGrpSpPr>
            <p:nvPr/>
          </p:nvGrpSpPr>
          <p:grpSpPr bwMode="auto">
            <a:xfrm>
              <a:off x="775" y="3055"/>
              <a:ext cx="2226" cy="121"/>
              <a:chOff x="3122" y="1652"/>
              <a:chExt cx="2226" cy="121"/>
            </a:xfrm>
          </p:grpSpPr>
          <p:sp>
            <p:nvSpPr>
              <p:cNvPr id="64664" name="Rectangle 332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665" name="Rectangle 333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64666" name="Rectangle 334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0110</a:t>
                </a:r>
              </a:p>
            </p:txBody>
          </p:sp>
        </p:grpSp>
        <p:grpSp>
          <p:nvGrpSpPr>
            <p:cNvPr id="64657" name="Group 339"/>
            <p:cNvGrpSpPr>
              <a:grpSpLocks/>
            </p:cNvGrpSpPr>
            <p:nvPr/>
          </p:nvGrpSpPr>
          <p:grpSpPr bwMode="auto">
            <a:xfrm>
              <a:off x="291" y="3055"/>
              <a:ext cx="478" cy="121"/>
              <a:chOff x="2638" y="1313"/>
              <a:chExt cx="478" cy="121"/>
            </a:xfrm>
          </p:grpSpPr>
          <p:cxnSp>
            <p:nvCxnSpPr>
              <p:cNvPr id="64662" name="AutoShape 340"/>
              <p:cNvCxnSpPr>
                <a:cxnSpLocks noChangeShapeType="1"/>
                <a:stCxn id="64663" idx="3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663" name="Rectangle 341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  <p:grpSp>
          <p:nvGrpSpPr>
            <p:cNvPr id="64658" name="Group 342"/>
            <p:cNvGrpSpPr>
              <a:grpSpLocks/>
            </p:cNvGrpSpPr>
            <p:nvPr/>
          </p:nvGrpSpPr>
          <p:grpSpPr bwMode="auto">
            <a:xfrm>
              <a:off x="775" y="2934"/>
              <a:ext cx="2226" cy="121"/>
              <a:chOff x="3122" y="1652"/>
              <a:chExt cx="2226" cy="121"/>
            </a:xfrm>
          </p:grpSpPr>
          <p:sp>
            <p:nvSpPr>
              <p:cNvPr id="64659" name="Rectangle 343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660" name="Rectangle 344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661" name="Rectangle 345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</p:grpSp>
      <p:grpSp>
        <p:nvGrpSpPr>
          <p:cNvPr id="20" name="Group 452"/>
          <p:cNvGrpSpPr>
            <a:grpSpLocks/>
          </p:cNvGrpSpPr>
          <p:nvPr/>
        </p:nvGrpSpPr>
        <p:grpSpPr bwMode="auto">
          <a:xfrm>
            <a:off x="2187575" y="5021263"/>
            <a:ext cx="481013" cy="1069975"/>
            <a:chOff x="1384" y="2855"/>
            <a:chExt cx="303" cy="674"/>
          </a:xfrm>
        </p:grpSpPr>
        <p:sp>
          <p:nvSpPr>
            <p:cNvPr id="64645" name="Rectangle 362"/>
            <p:cNvSpPr>
              <a:spLocks noChangeArrowheads="1"/>
            </p:cNvSpPr>
            <p:nvPr/>
          </p:nvSpPr>
          <p:spPr bwMode="auto">
            <a:xfrm>
              <a:off x="1387" y="3005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46" name="Freeform 363"/>
            <p:cNvSpPr>
              <a:spLocks noEditPoints="1"/>
            </p:cNvSpPr>
            <p:nvPr/>
          </p:nvSpPr>
          <p:spPr bwMode="auto">
            <a:xfrm>
              <a:off x="1384" y="3002"/>
              <a:ext cx="303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89" y="16"/>
                  </a:lnTo>
                  <a:cubicBezTo>
                    <a:pt x="785" y="16"/>
                    <a:pt x="781" y="12"/>
                    <a:pt x="781" y="8"/>
                  </a:cubicBezTo>
                  <a:cubicBezTo>
                    <a:pt x="781" y="3"/>
                    <a:pt x="785" y="0"/>
                    <a:pt x="789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09" y="16"/>
                  </a:moveTo>
                  <a:lnTo>
                    <a:pt x="597" y="16"/>
                  </a:lnTo>
                  <a:cubicBezTo>
                    <a:pt x="593" y="16"/>
                    <a:pt x="589" y="12"/>
                    <a:pt x="589" y="8"/>
                  </a:cubicBezTo>
                  <a:cubicBezTo>
                    <a:pt x="589" y="3"/>
                    <a:pt x="593" y="0"/>
                    <a:pt x="597" y="0"/>
                  </a:cubicBezTo>
                  <a:lnTo>
                    <a:pt x="709" y="0"/>
                  </a:lnTo>
                  <a:cubicBezTo>
                    <a:pt x="714" y="0"/>
                    <a:pt x="717" y="3"/>
                    <a:pt x="717" y="8"/>
                  </a:cubicBezTo>
                  <a:cubicBezTo>
                    <a:pt x="717" y="12"/>
                    <a:pt x="714" y="16"/>
                    <a:pt x="709" y="16"/>
                  </a:cubicBezTo>
                  <a:close/>
                  <a:moveTo>
                    <a:pt x="517" y="16"/>
                  </a:moveTo>
                  <a:lnTo>
                    <a:pt x="405" y="16"/>
                  </a:lnTo>
                  <a:cubicBezTo>
                    <a:pt x="401" y="16"/>
                    <a:pt x="397" y="12"/>
                    <a:pt x="397" y="8"/>
                  </a:cubicBezTo>
                  <a:cubicBezTo>
                    <a:pt x="397" y="3"/>
                    <a:pt x="401" y="0"/>
                    <a:pt x="405" y="0"/>
                  </a:cubicBezTo>
                  <a:lnTo>
                    <a:pt x="517" y="0"/>
                  </a:lnTo>
                  <a:cubicBezTo>
                    <a:pt x="522" y="0"/>
                    <a:pt x="525" y="3"/>
                    <a:pt x="525" y="8"/>
                  </a:cubicBezTo>
                  <a:cubicBezTo>
                    <a:pt x="525" y="12"/>
                    <a:pt x="522" y="16"/>
                    <a:pt x="517" y="16"/>
                  </a:cubicBezTo>
                  <a:close/>
                  <a:moveTo>
                    <a:pt x="325" y="16"/>
                  </a:moveTo>
                  <a:lnTo>
                    <a:pt x="213" y="16"/>
                  </a:lnTo>
                  <a:cubicBezTo>
                    <a:pt x="209" y="16"/>
                    <a:pt x="205" y="12"/>
                    <a:pt x="205" y="8"/>
                  </a:cubicBezTo>
                  <a:cubicBezTo>
                    <a:pt x="205" y="3"/>
                    <a:pt x="209" y="0"/>
                    <a:pt x="213" y="0"/>
                  </a:cubicBezTo>
                  <a:lnTo>
                    <a:pt x="325" y="0"/>
                  </a:lnTo>
                  <a:cubicBezTo>
                    <a:pt x="330" y="0"/>
                    <a:pt x="333" y="3"/>
                    <a:pt x="333" y="8"/>
                  </a:cubicBezTo>
                  <a:cubicBezTo>
                    <a:pt x="333" y="12"/>
                    <a:pt x="330" y="16"/>
                    <a:pt x="325" y="16"/>
                  </a:cubicBezTo>
                  <a:close/>
                  <a:moveTo>
                    <a:pt x="133" y="16"/>
                  </a:moveTo>
                  <a:lnTo>
                    <a:pt x="21" y="16"/>
                  </a:lnTo>
                  <a:cubicBezTo>
                    <a:pt x="17" y="16"/>
                    <a:pt x="13" y="12"/>
                    <a:pt x="13" y="8"/>
                  </a:cubicBezTo>
                  <a:cubicBezTo>
                    <a:pt x="13" y="3"/>
                    <a:pt x="17" y="0"/>
                    <a:pt x="21" y="0"/>
                  </a:cubicBezTo>
                  <a:lnTo>
                    <a:pt x="133" y="0"/>
                  </a:lnTo>
                  <a:cubicBezTo>
                    <a:pt x="138" y="0"/>
                    <a:pt x="141" y="3"/>
                    <a:pt x="141" y="8"/>
                  </a:cubicBezTo>
                  <a:cubicBezTo>
                    <a:pt x="141" y="12"/>
                    <a:pt x="138" y="16"/>
                    <a:pt x="133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7" name="Rectangle 364"/>
            <p:cNvSpPr>
              <a:spLocks noChangeArrowheads="1"/>
            </p:cNvSpPr>
            <p:nvPr/>
          </p:nvSpPr>
          <p:spPr bwMode="auto">
            <a:xfrm>
              <a:off x="1497" y="2855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48" name="Line 365"/>
            <p:cNvSpPr>
              <a:spLocks noChangeShapeType="1"/>
            </p:cNvSpPr>
            <p:nvPr/>
          </p:nvSpPr>
          <p:spPr bwMode="auto">
            <a:xfrm>
              <a:off x="1461" y="307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49" name="Freeform 366"/>
            <p:cNvSpPr>
              <a:spLocks/>
            </p:cNvSpPr>
            <p:nvPr/>
          </p:nvSpPr>
          <p:spPr bwMode="auto">
            <a:xfrm>
              <a:off x="1555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0" name="Line 367"/>
            <p:cNvSpPr>
              <a:spLocks noChangeShapeType="1"/>
            </p:cNvSpPr>
            <p:nvPr/>
          </p:nvSpPr>
          <p:spPr bwMode="auto">
            <a:xfrm>
              <a:off x="1455" y="3432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1" name="Freeform 368"/>
            <p:cNvSpPr>
              <a:spLocks/>
            </p:cNvSpPr>
            <p:nvPr/>
          </p:nvSpPr>
          <p:spPr bwMode="auto">
            <a:xfrm>
              <a:off x="1549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2"/>
                <a:gd name="T14" fmla="*/ 92 w 9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2" name="Line 369"/>
            <p:cNvSpPr>
              <a:spLocks noChangeShapeType="1"/>
            </p:cNvSpPr>
            <p:nvPr/>
          </p:nvSpPr>
          <p:spPr bwMode="auto">
            <a:xfrm>
              <a:off x="1455" y="3206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3" name="Freeform 370"/>
            <p:cNvSpPr>
              <a:spLocks/>
            </p:cNvSpPr>
            <p:nvPr/>
          </p:nvSpPr>
          <p:spPr bwMode="auto">
            <a:xfrm>
              <a:off x="1549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4" name="Line 371"/>
            <p:cNvSpPr>
              <a:spLocks noChangeShapeType="1"/>
            </p:cNvSpPr>
            <p:nvPr/>
          </p:nvSpPr>
          <p:spPr bwMode="auto">
            <a:xfrm>
              <a:off x="1455" y="331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55" name="Freeform 372"/>
            <p:cNvSpPr>
              <a:spLocks/>
            </p:cNvSpPr>
            <p:nvPr/>
          </p:nvSpPr>
          <p:spPr bwMode="auto">
            <a:xfrm>
              <a:off x="1549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455"/>
          <p:cNvGrpSpPr>
            <a:grpSpLocks/>
          </p:cNvGrpSpPr>
          <p:nvPr/>
        </p:nvGrpSpPr>
        <p:grpSpPr bwMode="auto">
          <a:xfrm>
            <a:off x="3859213" y="5021263"/>
            <a:ext cx="482600" cy="1069975"/>
            <a:chOff x="2437" y="2855"/>
            <a:chExt cx="304" cy="674"/>
          </a:xfrm>
        </p:grpSpPr>
        <p:sp>
          <p:nvSpPr>
            <p:cNvPr id="64638" name="Rectangle 395"/>
            <p:cNvSpPr>
              <a:spLocks noChangeArrowheads="1"/>
            </p:cNvSpPr>
            <p:nvPr/>
          </p:nvSpPr>
          <p:spPr bwMode="auto">
            <a:xfrm>
              <a:off x="2440" y="3005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39" name="Freeform 396"/>
            <p:cNvSpPr>
              <a:spLocks noEditPoints="1"/>
            </p:cNvSpPr>
            <p:nvPr/>
          </p:nvSpPr>
          <p:spPr bwMode="auto">
            <a:xfrm>
              <a:off x="2437" y="3002"/>
              <a:ext cx="304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6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6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6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6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6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6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6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6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6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6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6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6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6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6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6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6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5" y="0"/>
                    <a:pt x="718" y="3"/>
                    <a:pt x="718" y="8"/>
                  </a:cubicBezTo>
                  <a:cubicBezTo>
                    <a:pt x="718" y="12"/>
                    <a:pt x="715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3" y="0"/>
                    <a:pt x="526" y="3"/>
                    <a:pt x="526" y="8"/>
                  </a:cubicBezTo>
                  <a:cubicBezTo>
                    <a:pt x="526" y="12"/>
                    <a:pt x="523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1" y="0"/>
                    <a:pt x="334" y="3"/>
                    <a:pt x="334" y="8"/>
                  </a:cubicBezTo>
                  <a:cubicBezTo>
                    <a:pt x="334" y="12"/>
                    <a:pt x="331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9" y="0"/>
                    <a:pt x="142" y="3"/>
                    <a:pt x="142" y="8"/>
                  </a:cubicBezTo>
                  <a:cubicBezTo>
                    <a:pt x="142" y="12"/>
                    <a:pt x="139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0" name="Rectangle 397"/>
            <p:cNvSpPr>
              <a:spLocks noChangeArrowheads="1"/>
            </p:cNvSpPr>
            <p:nvPr/>
          </p:nvSpPr>
          <p:spPr bwMode="auto">
            <a:xfrm>
              <a:off x="2547" y="2855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D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41" name="Line 402"/>
            <p:cNvSpPr>
              <a:spLocks noChangeShapeType="1"/>
            </p:cNvSpPr>
            <p:nvPr/>
          </p:nvSpPr>
          <p:spPr bwMode="auto">
            <a:xfrm>
              <a:off x="2509" y="320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42" name="Freeform 403"/>
            <p:cNvSpPr>
              <a:spLocks/>
            </p:cNvSpPr>
            <p:nvPr/>
          </p:nvSpPr>
          <p:spPr bwMode="auto">
            <a:xfrm>
              <a:off x="2602" y="3176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61"/>
                <a:gd name="T14" fmla="*/ 93 w 9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43" name="Line 404"/>
            <p:cNvSpPr>
              <a:spLocks noChangeShapeType="1"/>
            </p:cNvSpPr>
            <p:nvPr/>
          </p:nvSpPr>
          <p:spPr bwMode="auto">
            <a:xfrm>
              <a:off x="2509" y="3319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44" name="Freeform 405"/>
            <p:cNvSpPr>
              <a:spLocks/>
            </p:cNvSpPr>
            <p:nvPr/>
          </p:nvSpPr>
          <p:spPr bwMode="auto">
            <a:xfrm>
              <a:off x="2602" y="3289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61"/>
                <a:gd name="T14" fmla="*/ 93 w 9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458"/>
          <p:cNvGrpSpPr>
            <a:grpSpLocks/>
          </p:cNvGrpSpPr>
          <p:nvPr/>
        </p:nvGrpSpPr>
        <p:grpSpPr bwMode="auto">
          <a:xfrm>
            <a:off x="4956175" y="5021263"/>
            <a:ext cx="482600" cy="1069975"/>
            <a:chOff x="3491" y="2855"/>
            <a:chExt cx="304" cy="674"/>
          </a:xfrm>
        </p:grpSpPr>
        <p:sp>
          <p:nvSpPr>
            <p:cNvPr id="64627" name="Rectangle 428"/>
            <p:cNvSpPr>
              <a:spLocks noChangeArrowheads="1"/>
            </p:cNvSpPr>
            <p:nvPr/>
          </p:nvSpPr>
          <p:spPr bwMode="auto">
            <a:xfrm>
              <a:off x="3494" y="3005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28" name="Freeform 429"/>
            <p:cNvSpPr>
              <a:spLocks noEditPoints="1"/>
            </p:cNvSpPr>
            <p:nvPr/>
          </p:nvSpPr>
          <p:spPr bwMode="auto">
            <a:xfrm>
              <a:off x="3491" y="3002"/>
              <a:ext cx="304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29" name="Rectangle 430"/>
            <p:cNvSpPr>
              <a:spLocks noChangeArrowheads="1"/>
            </p:cNvSpPr>
            <p:nvPr/>
          </p:nvSpPr>
          <p:spPr bwMode="auto">
            <a:xfrm>
              <a:off x="3597" y="2855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G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30" name="Line 431"/>
            <p:cNvSpPr>
              <a:spLocks noChangeShapeType="1"/>
            </p:cNvSpPr>
            <p:nvPr/>
          </p:nvSpPr>
          <p:spPr bwMode="auto">
            <a:xfrm>
              <a:off x="3568" y="307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1" name="Freeform 432"/>
            <p:cNvSpPr>
              <a:spLocks/>
            </p:cNvSpPr>
            <p:nvPr/>
          </p:nvSpPr>
          <p:spPr bwMode="auto">
            <a:xfrm>
              <a:off x="3662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2" name="Line 433"/>
            <p:cNvSpPr>
              <a:spLocks noChangeShapeType="1"/>
            </p:cNvSpPr>
            <p:nvPr/>
          </p:nvSpPr>
          <p:spPr bwMode="auto">
            <a:xfrm>
              <a:off x="3562" y="3432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3" name="Freeform 434"/>
            <p:cNvSpPr>
              <a:spLocks/>
            </p:cNvSpPr>
            <p:nvPr/>
          </p:nvSpPr>
          <p:spPr bwMode="auto">
            <a:xfrm>
              <a:off x="3656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2"/>
                <a:gd name="T14" fmla="*/ 92 w 9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4" name="Line 435"/>
            <p:cNvSpPr>
              <a:spLocks noChangeShapeType="1"/>
            </p:cNvSpPr>
            <p:nvPr/>
          </p:nvSpPr>
          <p:spPr bwMode="auto">
            <a:xfrm>
              <a:off x="3562" y="3206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5" name="Freeform 436"/>
            <p:cNvSpPr>
              <a:spLocks/>
            </p:cNvSpPr>
            <p:nvPr/>
          </p:nvSpPr>
          <p:spPr bwMode="auto">
            <a:xfrm>
              <a:off x="3656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6" name="Line 437"/>
            <p:cNvSpPr>
              <a:spLocks noChangeShapeType="1"/>
            </p:cNvSpPr>
            <p:nvPr/>
          </p:nvSpPr>
          <p:spPr bwMode="auto">
            <a:xfrm>
              <a:off x="3562" y="3319"/>
              <a:ext cx="10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37" name="Freeform 438"/>
            <p:cNvSpPr>
              <a:spLocks/>
            </p:cNvSpPr>
            <p:nvPr/>
          </p:nvSpPr>
          <p:spPr bwMode="auto">
            <a:xfrm>
              <a:off x="3656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459"/>
          <p:cNvGrpSpPr>
            <a:grpSpLocks/>
          </p:cNvGrpSpPr>
          <p:nvPr/>
        </p:nvGrpSpPr>
        <p:grpSpPr bwMode="auto">
          <a:xfrm>
            <a:off x="5514975" y="5021263"/>
            <a:ext cx="481013" cy="1069975"/>
            <a:chOff x="3843" y="2855"/>
            <a:chExt cx="303" cy="674"/>
          </a:xfrm>
        </p:grpSpPr>
        <p:sp>
          <p:nvSpPr>
            <p:cNvPr id="64616" name="Rectangle 439"/>
            <p:cNvSpPr>
              <a:spLocks noChangeArrowheads="1"/>
            </p:cNvSpPr>
            <p:nvPr/>
          </p:nvSpPr>
          <p:spPr bwMode="auto">
            <a:xfrm>
              <a:off x="3846" y="3005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17" name="Freeform 440"/>
            <p:cNvSpPr>
              <a:spLocks noEditPoints="1"/>
            </p:cNvSpPr>
            <p:nvPr/>
          </p:nvSpPr>
          <p:spPr bwMode="auto">
            <a:xfrm>
              <a:off x="3843" y="3002"/>
              <a:ext cx="303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18" name="Rectangle 441"/>
            <p:cNvSpPr>
              <a:spLocks noChangeArrowheads="1"/>
            </p:cNvSpPr>
            <p:nvPr/>
          </p:nvSpPr>
          <p:spPr bwMode="auto">
            <a:xfrm>
              <a:off x="3957" y="2855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19" name="Line 442"/>
            <p:cNvSpPr>
              <a:spLocks noChangeShapeType="1"/>
            </p:cNvSpPr>
            <p:nvPr/>
          </p:nvSpPr>
          <p:spPr bwMode="auto">
            <a:xfrm>
              <a:off x="3920" y="3079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0" name="Freeform 443"/>
            <p:cNvSpPr>
              <a:spLocks/>
            </p:cNvSpPr>
            <p:nvPr/>
          </p:nvSpPr>
          <p:spPr bwMode="auto">
            <a:xfrm>
              <a:off x="4014" y="304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1" name="Line 444"/>
            <p:cNvSpPr>
              <a:spLocks noChangeShapeType="1"/>
            </p:cNvSpPr>
            <p:nvPr/>
          </p:nvSpPr>
          <p:spPr bwMode="auto">
            <a:xfrm>
              <a:off x="3914" y="3432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2" name="Freeform 445"/>
            <p:cNvSpPr>
              <a:spLocks/>
            </p:cNvSpPr>
            <p:nvPr/>
          </p:nvSpPr>
          <p:spPr bwMode="auto">
            <a:xfrm>
              <a:off x="4008" y="3401"/>
              <a:ext cx="92" cy="62"/>
            </a:xfrm>
            <a:custGeom>
              <a:avLst/>
              <a:gdLst>
                <a:gd name="T0" fmla="*/ 0 w 92"/>
                <a:gd name="T1" fmla="*/ 0 h 62"/>
                <a:gd name="T2" fmla="*/ 92 w 92"/>
                <a:gd name="T3" fmla="*/ 31 h 62"/>
                <a:gd name="T4" fmla="*/ 0 w 92"/>
                <a:gd name="T5" fmla="*/ 62 h 62"/>
                <a:gd name="T6" fmla="*/ 0 w 92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2"/>
                <a:gd name="T14" fmla="*/ 92 w 92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2">
                  <a:moveTo>
                    <a:pt x="0" y="0"/>
                  </a:moveTo>
                  <a:lnTo>
                    <a:pt x="9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3" name="Line 446"/>
            <p:cNvSpPr>
              <a:spLocks noChangeShapeType="1"/>
            </p:cNvSpPr>
            <p:nvPr/>
          </p:nvSpPr>
          <p:spPr bwMode="auto">
            <a:xfrm>
              <a:off x="3914" y="3206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4" name="Freeform 447"/>
            <p:cNvSpPr>
              <a:spLocks/>
            </p:cNvSpPr>
            <p:nvPr/>
          </p:nvSpPr>
          <p:spPr bwMode="auto">
            <a:xfrm>
              <a:off x="4008" y="317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5" name="Line 448"/>
            <p:cNvSpPr>
              <a:spLocks noChangeShapeType="1"/>
            </p:cNvSpPr>
            <p:nvPr/>
          </p:nvSpPr>
          <p:spPr bwMode="auto">
            <a:xfrm>
              <a:off x="3914" y="3319"/>
              <a:ext cx="101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26" name="Freeform 449"/>
            <p:cNvSpPr>
              <a:spLocks/>
            </p:cNvSpPr>
            <p:nvPr/>
          </p:nvSpPr>
          <p:spPr bwMode="auto">
            <a:xfrm>
              <a:off x="4008" y="3289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460"/>
          <p:cNvGrpSpPr>
            <a:grpSpLocks/>
          </p:cNvGrpSpPr>
          <p:nvPr/>
        </p:nvGrpSpPr>
        <p:grpSpPr bwMode="auto">
          <a:xfrm>
            <a:off x="1450975" y="5646738"/>
            <a:ext cx="6429375" cy="801687"/>
            <a:chOff x="983" y="3228"/>
            <a:chExt cx="4050" cy="505"/>
          </a:xfrm>
        </p:grpSpPr>
        <p:sp>
          <p:nvSpPr>
            <p:cNvPr id="64613" name="Freeform 360"/>
            <p:cNvSpPr>
              <a:spLocks/>
            </p:cNvSpPr>
            <p:nvPr/>
          </p:nvSpPr>
          <p:spPr bwMode="auto">
            <a:xfrm>
              <a:off x="983" y="3569"/>
              <a:ext cx="3630" cy="149"/>
            </a:xfrm>
            <a:custGeom>
              <a:avLst/>
              <a:gdLst>
                <a:gd name="T0" fmla="*/ 3630 w 3630"/>
                <a:gd name="T1" fmla="*/ 74 h 149"/>
                <a:gd name="T2" fmla="*/ 3555 w 3630"/>
                <a:gd name="T3" fmla="*/ 0 h 149"/>
                <a:gd name="T4" fmla="*/ 3555 w 3630"/>
                <a:gd name="T5" fmla="*/ 49 h 149"/>
                <a:gd name="T6" fmla="*/ 0 w 3630"/>
                <a:gd name="T7" fmla="*/ 49 h 149"/>
                <a:gd name="T8" fmla="*/ 0 w 3630"/>
                <a:gd name="T9" fmla="*/ 100 h 149"/>
                <a:gd name="T10" fmla="*/ 3555 w 3630"/>
                <a:gd name="T11" fmla="*/ 100 h 149"/>
                <a:gd name="T12" fmla="*/ 3555 w 3630"/>
                <a:gd name="T13" fmla="*/ 149 h 149"/>
                <a:gd name="T14" fmla="*/ 3630 w 3630"/>
                <a:gd name="T15" fmla="*/ 74 h 1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30"/>
                <a:gd name="T25" fmla="*/ 0 h 149"/>
                <a:gd name="T26" fmla="*/ 3630 w 3630"/>
                <a:gd name="T27" fmla="*/ 149 h 1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30" h="149">
                  <a:moveTo>
                    <a:pt x="3630" y="74"/>
                  </a:moveTo>
                  <a:lnTo>
                    <a:pt x="3555" y="0"/>
                  </a:lnTo>
                  <a:lnTo>
                    <a:pt x="3555" y="49"/>
                  </a:lnTo>
                  <a:lnTo>
                    <a:pt x="0" y="49"/>
                  </a:lnTo>
                  <a:lnTo>
                    <a:pt x="0" y="100"/>
                  </a:lnTo>
                  <a:lnTo>
                    <a:pt x="3555" y="100"/>
                  </a:lnTo>
                  <a:lnTo>
                    <a:pt x="3555" y="149"/>
                  </a:lnTo>
                  <a:lnTo>
                    <a:pt x="3630" y="74"/>
                  </a:lnTo>
                  <a:close/>
                </a:path>
              </a:pathLst>
            </a:custGeom>
            <a:solidFill>
              <a:srgbClr val="CCFFCC"/>
            </a:solidFill>
            <a:ln w="158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14" name="Rectangle 361"/>
            <p:cNvSpPr>
              <a:spLocks noChangeArrowheads="1"/>
            </p:cNvSpPr>
            <p:nvPr/>
          </p:nvSpPr>
          <p:spPr bwMode="auto">
            <a:xfrm>
              <a:off x="4671" y="3539"/>
              <a:ext cx="36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200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64615" name="Freeform 450"/>
            <p:cNvSpPr>
              <a:spLocks noEditPoints="1"/>
            </p:cNvSpPr>
            <p:nvPr/>
          </p:nvSpPr>
          <p:spPr bwMode="auto">
            <a:xfrm>
              <a:off x="1014" y="3228"/>
              <a:ext cx="330" cy="33"/>
            </a:xfrm>
            <a:custGeom>
              <a:avLst/>
              <a:gdLst>
                <a:gd name="T0" fmla="*/ 0 w 882"/>
                <a:gd name="T1" fmla="*/ 0 h 88"/>
                <a:gd name="T2" fmla="*/ 0 w 882"/>
                <a:gd name="T3" fmla="*/ 0 h 88"/>
                <a:gd name="T4" fmla="*/ 0 w 882"/>
                <a:gd name="T5" fmla="*/ 0 h 88"/>
                <a:gd name="T6" fmla="*/ 0 w 882"/>
                <a:gd name="T7" fmla="*/ 0 h 88"/>
                <a:gd name="T8" fmla="*/ 0 w 882"/>
                <a:gd name="T9" fmla="*/ 0 h 88"/>
                <a:gd name="T10" fmla="*/ 0 w 882"/>
                <a:gd name="T11" fmla="*/ 0 h 88"/>
                <a:gd name="T12" fmla="*/ 0 w 882"/>
                <a:gd name="T13" fmla="*/ 0 h 88"/>
                <a:gd name="T14" fmla="*/ 0 w 882"/>
                <a:gd name="T15" fmla="*/ 0 h 88"/>
                <a:gd name="T16" fmla="*/ 0 w 882"/>
                <a:gd name="T17" fmla="*/ 0 h 88"/>
                <a:gd name="T18" fmla="*/ 0 w 882"/>
                <a:gd name="T19" fmla="*/ 0 h 88"/>
                <a:gd name="T20" fmla="*/ 0 w 882"/>
                <a:gd name="T21" fmla="*/ 0 h 88"/>
                <a:gd name="T22" fmla="*/ 0 w 882"/>
                <a:gd name="T23" fmla="*/ 0 h 88"/>
                <a:gd name="T24" fmla="*/ 0 w 882"/>
                <a:gd name="T25" fmla="*/ 0 h 88"/>
                <a:gd name="T26" fmla="*/ 0 w 882"/>
                <a:gd name="T27" fmla="*/ 0 h 88"/>
                <a:gd name="T28" fmla="*/ 0 w 882"/>
                <a:gd name="T29" fmla="*/ 0 h 88"/>
                <a:gd name="T30" fmla="*/ 0 w 882"/>
                <a:gd name="T31" fmla="*/ 0 h 88"/>
                <a:gd name="T32" fmla="*/ 0 w 882"/>
                <a:gd name="T33" fmla="*/ 0 h 88"/>
                <a:gd name="T34" fmla="*/ 0 w 882"/>
                <a:gd name="T35" fmla="*/ 0 h 88"/>
                <a:gd name="T36" fmla="*/ 0 w 882"/>
                <a:gd name="T37" fmla="*/ 0 h 88"/>
                <a:gd name="T38" fmla="*/ 0 w 882"/>
                <a:gd name="T39" fmla="*/ 0 h 88"/>
                <a:gd name="T40" fmla="*/ 0 w 882"/>
                <a:gd name="T41" fmla="*/ 0 h 88"/>
                <a:gd name="T42" fmla="*/ 0 w 882"/>
                <a:gd name="T43" fmla="*/ 0 h 88"/>
                <a:gd name="T44" fmla="*/ 0 w 882"/>
                <a:gd name="T45" fmla="*/ 0 h 88"/>
                <a:gd name="T46" fmla="*/ 0 w 882"/>
                <a:gd name="T47" fmla="*/ 0 h 88"/>
                <a:gd name="T48" fmla="*/ 0 w 882"/>
                <a:gd name="T49" fmla="*/ 0 h 88"/>
                <a:gd name="T50" fmla="*/ 0 w 882"/>
                <a:gd name="T51" fmla="*/ 0 h 88"/>
                <a:gd name="T52" fmla="*/ 0 w 882"/>
                <a:gd name="T53" fmla="*/ 0 h 88"/>
                <a:gd name="T54" fmla="*/ 0 w 882"/>
                <a:gd name="T55" fmla="*/ 0 h 8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882"/>
                <a:gd name="T85" fmla="*/ 0 h 88"/>
                <a:gd name="T86" fmla="*/ 882 w 882"/>
                <a:gd name="T87" fmla="*/ 88 h 8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882" h="88">
                  <a:moveTo>
                    <a:pt x="44" y="0"/>
                  </a:moveTo>
                  <a:lnTo>
                    <a:pt x="44" y="0"/>
                  </a:lnTo>
                  <a:cubicBezTo>
                    <a:pt x="69" y="0"/>
                    <a:pt x="88" y="20"/>
                    <a:pt x="88" y="44"/>
                  </a:cubicBezTo>
                  <a:cubicBezTo>
                    <a:pt x="88" y="68"/>
                    <a:pt x="69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333" y="0"/>
                    <a:pt x="353" y="20"/>
                    <a:pt x="353" y="44"/>
                  </a:cubicBezTo>
                  <a:cubicBezTo>
                    <a:pt x="353" y="68"/>
                    <a:pt x="333" y="88"/>
                    <a:pt x="309" y="88"/>
                  </a:cubicBezTo>
                  <a:cubicBezTo>
                    <a:pt x="284" y="88"/>
                    <a:pt x="265" y="68"/>
                    <a:pt x="265" y="44"/>
                  </a:cubicBezTo>
                  <a:cubicBezTo>
                    <a:pt x="265" y="20"/>
                    <a:pt x="284" y="0"/>
                    <a:pt x="309" y="0"/>
                  </a:cubicBezTo>
                  <a:close/>
                  <a:moveTo>
                    <a:pt x="573" y="0"/>
                  </a:moveTo>
                  <a:lnTo>
                    <a:pt x="573" y="0"/>
                  </a:lnTo>
                  <a:cubicBezTo>
                    <a:pt x="598" y="0"/>
                    <a:pt x="617" y="20"/>
                    <a:pt x="617" y="44"/>
                  </a:cubicBezTo>
                  <a:cubicBezTo>
                    <a:pt x="617" y="68"/>
                    <a:pt x="598" y="88"/>
                    <a:pt x="573" y="88"/>
                  </a:cubicBezTo>
                  <a:cubicBezTo>
                    <a:pt x="549" y="88"/>
                    <a:pt x="529" y="68"/>
                    <a:pt x="529" y="44"/>
                  </a:cubicBezTo>
                  <a:cubicBezTo>
                    <a:pt x="529" y="20"/>
                    <a:pt x="549" y="0"/>
                    <a:pt x="573" y="0"/>
                  </a:cubicBezTo>
                  <a:close/>
                  <a:moveTo>
                    <a:pt x="838" y="0"/>
                  </a:moveTo>
                  <a:lnTo>
                    <a:pt x="838" y="0"/>
                  </a:lnTo>
                  <a:cubicBezTo>
                    <a:pt x="862" y="0"/>
                    <a:pt x="882" y="20"/>
                    <a:pt x="882" y="44"/>
                  </a:cubicBezTo>
                  <a:cubicBezTo>
                    <a:pt x="882" y="68"/>
                    <a:pt x="862" y="88"/>
                    <a:pt x="838" y="88"/>
                  </a:cubicBezTo>
                  <a:cubicBezTo>
                    <a:pt x="813" y="88"/>
                    <a:pt x="794" y="68"/>
                    <a:pt x="794" y="44"/>
                  </a:cubicBezTo>
                  <a:cubicBezTo>
                    <a:pt x="794" y="20"/>
                    <a:pt x="813" y="0"/>
                    <a:pt x="83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9" name="Rectangle 462"/>
          <p:cNvSpPr>
            <a:spLocks noChangeArrowheads="1"/>
          </p:cNvSpPr>
          <p:nvPr/>
        </p:nvSpPr>
        <p:spPr bwMode="auto">
          <a:xfrm>
            <a:off x="2152650" y="4981575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130" name="Rectangle 463"/>
          <p:cNvSpPr>
            <a:spLocks noChangeArrowheads="1"/>
          </p:cNvSpPr>
          <p:nvPr/>
        </p:nvSpPr>
        <p:spPr bwMode="auto">
          <a:xfrm>
            <a:off x="2728913" y="4981575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131" name="Rectangle 464"/>
          <p:cNvSpPr>
            <a:spLocks noChangeArrowheads="1"/>
          </p:cNvSpPr>
          <p:nvPr/>
        </p:nvSpPr>
        <p:spPr bwMode="auto">
          <a:xfrm>
            <a:off x="3265488" y="4981575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132" name="Rectangle 465"/>
          <p:cNvSpPr>
            <a:spLocks noChangeArrowheads="1"/>
          </p:cNvSpPr>
          <p:nvPr/>
        </p:nvSpPr>
        <p:spPr bwMode="auto">
          <a:xfrm>
            <a:off x="3841750" y="4981575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133" name="Rectangle 466"/>
          <p:cNvSpPr>
            <a:spLocks noChangeArrowheads="1"/>
          </p:cNvSpPr>
          <p:nvPr/>
        </p:nvSpPr>
        <p:spPr bwMode="auto">
          <a:xfrm>
            <a:off x="4379913" y="4981575"/>
            <a:ext cx="538162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134" name="Rectangle 468"/>
          <p:cNvSpPr>
            <a:spLocks noChangeArrowheads="1"/>
          </p:cNvSpPr>
          <p:nvPr/>
        </p:nvSpPr>
        <p:spPr bwMode="auto">
          <a:xfrm>
            <a:off x="4918075" y="4981575"/>
            <a:ext cx="538163" cy="11525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grpSp>
        <p:nvGrpSpPr>
          <p:cNvPr id="25" name="Group 474"/>
          <p:cNvGrpSpPr>
            <a:grpSpLocks/>
          </p:cNvGrpSpPr>
          <p:nvPr/>
        </p:nvGrpSpPr>
        <p:grpSpPr bwMode="auto">
          <a:xfrm>
            <a:off x="3302000" y="5021263"/>
            <a:ext cx="482600" cy="1069975"/>
            <a:chOff x="2080" y="2983"/>
            <a:chExt cx="304" cy="674"/>
          </a:xfrm>
        </p:grpSpPr>
        <p:sp>
          <p:nvSpPr>
            <p:cNvPr id="64606" name="Rectangle 384"/>
            <p:cNvSpPr>
              <a:spLocks noChangeArrowheads="1"/>
            </p:cNvSpPr>
            <p:nvPr/>
          </p:nvSpPr>
          <p:spPr bwMode="auto">
            <a:xfrm>
              <a:off x="2083" y="3133"/>
              <a:ext cx="298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07" name="Freeform 385"/>
            <p:cNvSpPr>
              <a:spLocks noEditPoints="1"/>
            </p:cNvSpPr>
            <p:nvPr/>
          </p:nvSpPr>
          <p:spPr bwMode="auto">
            <a:xfrm>
              <a:off x="2080" y="3130"/>
              <a:ext cx="304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3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3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3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3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3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3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3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3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3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3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3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3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3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3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3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3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5" y="1406"/>
                    <a:pt x="162" y="1402"/>
                    <a:pt x="162" y="1398"/>
                  </a:cubicBezTo>
                  <a:cubicBezTo>
                    <a:pt x="162" y="1393"/>
                    <a:pt x="165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7" y="1406"/>
                    <a:pt x="354" y="1402"/>
                    <a:pt x="354" y="1398"/>
                  </a:cubicBezTo>
                  <a:cubicBezTo>
                    <a:pt x="354" y="1393"/>
                    <a:pt x="357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49" y="1406"/>
                    <a:pt x="546" y="1402"/>
                    <a:pt x="546" y="1398"/>
                  </a:cubicBezTo>
                  <a:cubicBezTo>
                    <a:pt x="546" y="1393"/>
                    <a:pt x="549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1" y="1406"/>
                    <a:pt x="738" y="1402"/>
                    <a:pt x="738" y="1398"/>
                  </a:cubicBezTo>
                  <a:cubicBezTo>
                    <a:pt x="738" y="1393"/>
                    <a:pt x="741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08" name="Rectangle 386"/>
            <p:cNvSpPr>
              <a:spLocks noChangeArrowheads="1"/>
            </p:cNvSpPr>
            <p:nvPr/>
          </p:nvSpPr>
          <p:spPr bwMode="auto">
            <a:xfrm>
              <a:off x="2193" y="2983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C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609" name="Line 387"/>
            <p:cNvSpPr>
              <a:spLocks noChangeShapeType="1"/>
            </p:cNvSpPr>
            <p:nvPr/>
          </p:nvSpPr>
          <p:spPr bwMode="auto">
            <a:xfrm>
              <a:off x="2158" y="320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10" name="Freeform 388"/>
            <p:cNvSpPr>
              <a:spLocks/>
            </p:cNvSpPr>
            <p:nvPr/>
          </p:nvSpPr>
          <p:spPr bwMode="auto">
            <a:xfrm>
              <a:off x="2251" y="3177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61"/>
                <a:gd name="T14" fmla="*/ 93 w 9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11" name="Line 470"/>
            <p:cNvSpPr>
              <a:spLocks noChangeShapeType="1"/>
            </p:cNvSpPr>
            <p:nvPr/>
          </p:nvSpPr>
          <p:spPr bwMode="auto">
            <a:xfrm>
              <a:off x="2154" y="355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12" name="Freeform 471"/>
            <p:cNvSpPr>
              <a:spLocks/>
            </p:cNvSpPr>
            <p:nvPr/>
          </p:nvSpPr>
          <p:spPr bwMode="auto">
            <a:xfrm>
              <a:off x="2247" y="3526"/>
              <a:ext cx="93" cy="61"/>
            </a:xfrm>
            <a:custGeom>
              <a:avLst/>
              <a:gdLst>
                <a:gd name="T0" fmla="*/ 0 w 93"/>
                <a:gd name="T1" fmla="*/ 0 h 61"/>
                <a:gd name="T2" fmla="*/ 93 w 93"/>
                <a:gd name="T3" fmla="*/ 30 h 61"/>
                <a:gd name="T4" fmla="*/ 0 w 93"/>
                <a:gd name="T5" fmla="*/ 61 h 61"/>
                <a:gd name="T6" fmla="*/ 0 w 93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61"/>
                <a:gd name="T14" fmla="*/ 93 w 9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61">
                  <a:moveTo>
                    <a:pt x="0" y="0"/>
                  </a:moveTo>
                  <a:lnTo>
                    <a:pt x="93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477"/>
          <p:cNvGrpSpPr>
            <a:grpSpLocks/>
          </p:cNvGrpSpPr>
          <p:nvPr/>
        </p:nvGrpSpPr>
        <p:grpSpPr bwMode="auto">
          <a:xfrm>
            <a:off x="2744788" y="5021263"/>
            <a:ext cx="481012" cy="1069975"/>
            <a:chOff x="1729" y="2983"/>
            <a:chExt cx="303" cy="674"/>
          </a:xfrm>
        </p:grpSpPr>
        <p:sp>
          <p:nvSpPr>
            <p:cNvPr id="64595" name="Rectangle 373"/>
            <p:cNvSpPr>
              <a:spLocks noChangeArrowheads="1"/>
            </p:cNvSpPr>
            <p:nvPr/>
          </p:nvSpPr>
          <p:spPr bwMode="auto">
            <a:xfrm>
              <a:off x="1732" y="3133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596" name="Freeform 374"/>
            <p:cNvSpPr>
              <a:spLocks noEditPoints="1"/>
            </p:cNvSpPr>
            <p:nvPr/>
          </p:nvSpPr>
          <p:spPr bwMode="auto">
            <a:xfrm>
              <a:off x="1729" y="3130"/>
              <a:ext cx="303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3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3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3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3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3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3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3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3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3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3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3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3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3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3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5" y="1390"/>
                    <a:pt x="98" y="1393"/>
                    <a:pt x="98" y="1398"/>
                  </a:cubicBezTo>
                  <a:cubicBezTo>
                    <a:pt x="98" y="1402"/>
                    <a:pt x="95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3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7" y="1390"/>
                    <a:pt x="290" y="1393"/>
                    <a:pt x="290" y="1398"/>
                  </a:cubicBezTo>
                  <a:cubicBezTo>
                    <a:pt x="290" y="1402"/>
                    <a:pt x="287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9" y="1390"/>
                    <a:pt x="482" y="1393"/>
                    <a:pt x="482" y="1398"/>
                  </a:cubicBezTo>
                  <a:cubicBezTo>
                    <a:pt x="482" y="1402"/>
                    <a:pt x="479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1" y="1390"/>
                    <a:pt x="674" y="1393"/>
                    <a:pt x="674" y="1398"/>
                  </a:cubicBezTo>
                  <a:cubicBezTo>
                    <a:pt x="674" y="1402"/>
                    <a:pt x="671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7" y="1332"/>
                    <a:pt x="801" y="1332"/>
                  </a:cubicBezTo>
                  <a:cubicBezTo>
                    <a:pt x="806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6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7" y="1140"/>
                    <a:pt x="801" y="1140"/>
                  </a:cubicBezTo>
                  <a:cubicBezTo>
                    <a:pt x="806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6" y="1268"/>
                    <a:pt x="801" y="1268"/>
                  </a:cubicBezTo>
                  <a:cubicBezTo>
                    <a:pt x="797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7" y="948"/>
                    <a:pt x="801" y="948"/>
                  </a:cubicBezTo>
                  <a:cubicBezTo>
                    <a:pt x="806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6" y="1076"/>
                    <a:pt x="801" y="1076"/>
                  </a:cubicBezTo>
                  <a:cubicBezTo>
                    <a:pt x="797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7" y="756"/>
                    <a:pt x="801" y="756"/>
                  </a:cubicBezTo>
                  <a:cubicBezTo>
                    <a:pt x="806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6" y="884"/>
                    <a:pt x="801" y="884"/>
                  </a:cubicBezTo>
                  <a:cubicBezTo>
                    <a:pt x="797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7" y="564"/>
                    <a:pt x="801" y="564"/>
                  </a:cubicBezTo>
                  <a:cubicBezTo>
                    <a:pt x="806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6" y="692"/>
                    <a:pt x="801" y="692"/>
                  </a:cubicBezTo>
                  <a:cubicBezTo>
                    <a:pt x="797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7" y="372"/>
                    <a:pt x="801" y="372"/>
                  </a:cubicBezTo>
                  <a:cubicBezTo>
                    <a:pt x="806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6" y="500"/>
                    <a:pt x="801" y="500"/>
                  </a:cubicBezTo>
                  <a:cubicBezTo>
                    <a:pt x="797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7" y="180"/>
                    <a:pt x="801" y="180"/>
                  </a:cubicBezTo>
                  <a:cubicBezTo>
                    <a:pt x="806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6" y="308"/>
                    <a:pt x="801" y="308"/>
                  </a:cubicBezTo>
                  <a:cubicBezTo>
                    <a:pt x="797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6" y="16"/>
                    <a:pt x="782" y="12"/>
                    <a:pt x="782" y="8"/>
                  </a:cubicBezTo>
                  <a:cubicBezTo>
                    <a:pt x="782" y="3"/>
                    <a:pt x="786" y="0"/>
                    <a:pt x="790" y="0"/>
                  </a:cubicBezTo>
                  <a:lnTo>
                    <a:pt x="801" y="0"/>
                  </a:lnTo>
                  <a:cubicBezTo>
                    <a:pt x="806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6" y="116"/>
                    <a:pt x="801" y="116"/>
                  </a:cubicBezTo>
                  <a:cubicBezTo>
                    <a:pt x="797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4" y="16"/>
                    <a:pt x="590" y="12"/>
                    <a:pt x="590" y="8"/>
                  </a:cubicBezTo>
                  <a:cubicBezTo>
                    <a:pt x="590" y="3"/>
                    <a:pt x="594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2" y="16"/>
                    <a:pt x="398" y="12"/>
                    <a:pt x="398" y="8"/>
                  </a:cubicBezTo>
                  <a:cubicBezTo>
                    <a:pt x="398" y="3"/>
                    <a:pt x="402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10" y="16"/>
                    <a:pt x="206" y="12"/>
                    <a:pt x="206" y="8"/>
                  </a:cubicBezTo>
                  <a:cubicBezTo>
                    <a:pt x="206" y="3"/>
                    <a:pt x="210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8" y="16"/>
                    <a:pt x="14" y="12"/>
                    <a:pt x="14" y="8"/>
                  </a:cubicBezTo>
                  <a:cubicBezTo>
                    <a:pt x="14" y="3"/>
                    <a:pt x="18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97" name="Rectangle 375"/>
            <p:cNvSpPr>
              <a:spLocks noChangeArrowheads="1"/>
            </p:cNvSpPr>
            <p:nvPr/>
          </p:nvSpPr>
          <p:spPr bwMode="auto">
            <a:xfrm>
              <a:off x="1845" y="2983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B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598" name="Line 376"/>
            <p:cNvSpPr>
              <a:spLocks noChangeShapeType="1"/>
            </p:cNvSpPr>
            <p:nvPr/>
          </p:nvSpPr>
          <p:spPr bwMode="auto">
            <a:xfrm>
              <a:off x="1806" y="3207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99" name="Freeform 377"/>
            <p:cNvSpPr>
              <a:spLocks/>
            </p:cNvSpPr>
            <p:nvPr/>
          </p:nvSpPr>
          <p:spPr bwMode="auto">
            <a:xfrm>
              <a:off x="1900" y="317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00" name="Line 380"/>
            <p:cNvSpPr>
              <a:spLocks noChangeShapeType="1"/>
            </p:cNvSpPr>
            <p:nvPr/>
          </p:nvSpPr>
          <p:spPr bwMode="auto">
            <a:xfrm>
              <a:off x="1800" y="3334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01" name="Freeform 381"/>
            <p:cNvSpPr>
              <a:spLocks/>
            </p:cNvSpPr>
            <p:nvPr/>
          </p:nvSpPr>
          <p:spPr bwMode="auto">
            <a:xfrm>
              <a:off x="1894" y="3304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02" name="Line 382"/>
            <p:cNvSpPr>
              <a:spLocks noChangeShapeType="1"/>
            </p:cNvSpPr>
            <p:nvPr/>
          </p:nvSpPr>
          <p:spPr bwMode="auto">
            <a:xfrm>
              <a:off x="1800" y="3447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03" name="Freeform 383"/>
            <p:cNvSpPr>
              <a:spLocks/>
            </p:cNvSpPr>
            <p:nvPr/>
          </p:nvSpPr>
          <p:spPr bwMode="auto">
            <a:xfrm>
              <a:off x="1894" y="341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604" name="Line 475"/>
            <p:cNvSpPr>
              <a:spLocks noChangeShapeType="1"/>
            </p:cNvSpPr>
            <p:nvPr/>
          </p:nvSpPr>
          <p:spPr bwMode="auto">
            <a:xfrm>
              <a:off x="1799" y="3556"/>
              <a:ext cx="10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05" name="Freeform 476"/>
            <p:cNvSpPr>
              <a:spLocks/>
            </p:cNvSpPr>
            <p:nvPr/>
          </p:nvSpPr>
          <p:spPr bwMode="auto">
            <a:xfrm>
              <a:off x="1893" y="352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508"/>
          <p:cNvGrpSpPr>
            <a:grpSpLocks/>
          </p:cNvGrpSpPr>
          <p:nvPr/>
        </p:nvGrpSpPr>
        <p:grpSpPr bwMode="auto">
          <a:xfrm>
            <a:off x="4418013" y="5021263"/>
            <a:ext cx="481012" cy="1069975"/>
            <a:chOff x="2783" y="2983"/>
            <a:chExt cx="303" cy="674"/>
          </a:xfrm>
        </p:grpSpPr>
        <p:sp>
          <p:nvSpPr>
            <p:cNvPr id="64584" name="Rectangle 406"/>
            <p:cNvSpPr>
              <a:spLocks noChangeArrowheads="1"/>
            </p:cNvSpPr>
            <p:nvPr/>
          </p:nvSpPr>
          <p:spPr bwMode="auto">
            <a:xfrm>
              <a:off x="2786" y="3133"/>
              <a:ext cx="297" cy="521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585" name="Freeform 407"/>
            <p:cNvSpPr>
              <a:spLocks noEditPoints="1"/>
            </p:cNvSpPr>
            <p:nvPr/>
          </p:nvSpPr>
          <p:spPr bwMode="auto">
            <a:xfrm>
              <a:off x="2783" y="3130"/>
              <a:ext cx="303" cy="527"/>
            </a:xfrm>
            <a:custGeom>
              <a:avLst/>
              <a:gdLst>
                <a:gd name="T0" fmla="*/ 0 w 809"/>
                <a:gd name="T1" fmla="*/ 0 h 1406"/>
                <a:gd name="T2" fmla="*/ 0 w 809"/>
                <a:gd name="T3" fmla="*/ 0 h 1406"/>
                <a:gd name="T4" fmla="*/ 0 w 809"/>
                <a:gd name="T5" fmla="*/ 0 h 1406"/>
                <a:gd name="T6" fmla="*/ 0 w 809"/>
                <a:gd name="T7" fmla="*/ 0 h 1406"/>
                <a:gd name="T8" fmla="*/ 0 w 809"/>
                <a:gd name="T9" fmla="*/ 0 h 1406"/>
                <a:gd name="T10" fmla="*/ 0 w 809"/>
                <a:gd name="T11" fmla="*/ 0 h 1406"/>
                <a:gd name="T12" fmla="*/ 0 w 809"/>
                <a:gd name="T13" fmla="*/ 0 h 1406"/>
                <a:gd name="T14" fmla="*/ 0 w 809"/>
                <a:gd name="T15" fmla="*/ 0 h 1406"/>
                <a:gd name="T16" fmla="*/ 0 w 809"/>
                <a:gd name="T17" fmla="*/ 0 h 1406"/>
                <a:gd name="T18" fmla="*/ 0 w 809"/>
                <a:gd name="T19" fmla="*/ 0 h 1406"/>
                <a:gd name="T20" fmla="*/ 0 w 809"/>
                <a:gd name="T21" fmla="*/ 0 h 1406"/>
                <a:gd name="T22" fmla="*/ 0 w 809"/>
                <a:gd name="T23" fmla="*/ 0 h 1406"/>
                <a:gd name="T24" fmla="*/ 0 w 809"/>
                <a:gd name="T25" fmla="*/ 0 h 1406"/>
                <a:gd name="T26" fmla="*/ 0 w 809"/>
                <a:gd name="T27" fmla="*/ 0 h 1406"/>
                <a:gd name="T28" fmla="*/ 0 w 809"/>
                <a:gd name="T29" fmla="*/ 0 h 1406"/>
                <a:gd name="T30" fmla="*/ 0 w 809"/>
                <a:gd name="T31" fmla="*/ 0 h 1406"/>
                <a:gd name="T32" fmla="*/ 0 w 809"/>
                <a:gd name="T33" fmla="*/ 0 h 1406"/>
                <a:gd name="T34" fmla="*/ 0 w 809"/>
                <a:gd name="T35" fmla="*/ 0 h 1406"/>
                <a:gd name="T36" fmla="*/ 0 w 809"/>
                <a:gd name="T37" fmla="*/ 0 h 1406"/>
                <a:gd name="T38" fmla="*/ 0 w 809"/>
                <a:gd name="T39" fmla="*/ 0 h 1406"/>
                <a:gd name="T40" fmla="*/ 0 w 809"/>
                <a:gd name="T41" fmla="*/ 0 h 1406"/>
                <a:gd name="T42" fmla="*/ 0 w 809"/>
                <a:gd name="T43" fmla="*/ 0 h 1406"/>
                <a:gd name="T44" fmla="*/ 0 w 809"/>
                <a:gd name="T45" fmla="*/ 0 h 1406"/>
                <a:gd name="T46" fmla="*/ 0 w 809"/>
                <a:gd name="T47" fmla="*/ 0 h 1406"/>
                <a:gd name="T48" fmla="*/ 0 w 809"/>
                <a:gd name="T49" fmla="*/ 0 h 1406"/>
                <a:gd name="T50" fmla="*/ 0 w 809"/>
                <a:gd name="T51" fmla="*/ 0 h 1406"/>
                <a:gd name="T52" fmla="*/ 0 w 809"/>
                <a:gd name="T53" fmla="*/ 0 h 1406"/>
                <a:gd name="T54" fmla="*/ 0 w 809"/>
                <a:gd name="T55" fmla="*/ 0 h 1406"/>
                <a:gd name="T56" fmla="*/ 0 w 809"/>
                <a:gd name="T57" fmla="*/ 0 h 1406"/>
                <a:gd name="T58" fmla="*/ 0 w 809"/>
                <a:gd name="T59" fmla="*/ 0 h 1406"/>
                <a:gd name="T60" fmla="*/ 0 w 809"/>
                <a:gd name="T61" fmla="*/ 0 h 1406"/>
                <a:gd name="T62" fmla="*/ 0 w 809"/>
                <a:gd name="T63" fmla="*/ 0 h 1406"/>
                <a:gd name="T64" fmla="*/ 0 w 809"/>
                <a:gd name="T65" fmla="*/ 0 h 1406"/>
                <a:gd name="T66" fmla="*/ 0 w 809"/>
                <a:gd name="T67" fmla="*/ 0 h 1406"/>
                <a:gd name="T68" fmla="*/ 0 w 809"/>
                <a:gd name="T69" fmla="*/ 0 h 1406"/>
                <a:gd name="T70" fmla="*/ 0 w 809"/>
                <a:gd name="T71" fmla="*/ 0 h 1406"/>
                <a:gd name="T72" fmla="*/ 0 w 809"/>
                <a:gd name="T73" fmla="*/ 0 h 1406"/>
                <a:gd name="T74" fmla="*/ 0 w 809"/>
                <a:gd name="T75" fmla="*/ 0 h 1406"/>
                <a:gd name="T76" fmla="*/ 0 w 809"/>
                <a:gd name="T77" fmla="*/ 0 h 1406"/>
                <a:gd name="T78" fmla="*/ 0 w 809"/>
                <a:gd name="T79" fmla="*/ 0 h 1406"/>
                <a:gd name="T80" fmla="*/ 0 w 809"/>
                <a:gd name="T81" fmla="*/ 0 h 1406"/>
                <a:gd name="T82" fmla="*/ 0 w 809"/>
                <a:gd name="T83" fmla="*/ 0 h 1406"/>
                <a:gd name="T84" fmla="*/ 0 w 809"/>
                <a:gd name="T85" fmla="*/ 0 h 1406"/>
                <a:gd name="T86" fmla="*/ 0 w 809"/>
                <a:gd name="T87" fmla="*/ 0 h 1406"/>
                <a:gd name="T88" fmla="*/ 0 w 809"/>
                <a:gd name="T89" fmla="*/ 0 h 1406"/>
                <a:gd name="T90" fmla="*/ 0 w 809"/>
                <a:gd name="T91" fmla="*/ 0 h 1406"/>
                <a:gd name="T92" fmla="*/ 0 w 809"/>
                <a:gd name="T93" fmla="*/ 0 h 1406"/>
                <a:gd name="T94" fmla="*/ 0 w 809"/>
                <a:gd name="T95" fmla="*/ 0 h 1406"/>
                <a:gd name="T96" fmla="*/ 0 w 809"/>
                <a:gd name="T97" fmla="*/ 0 h 1406"/>
                <a:gd name="T98" fmla="*/ 0 w 809"/>
                <a:gd name="T99" fmla="*/ 0 h 1406"/>
                <a:gd name="T100" fmla="*/ 0 w 809"/>
                <a:gd name="T101" fmla="*/ 0 h 1406"/>
                <a:gd name="T102" fmla="*/ 0 w 809"/>
                <a:gd name="T103" fmla="*/ 0 h 1406"/>
                <a:gd name="T104" fmla="*/ 0 w 809"/>
                <a:gd name="T105" fmla="*/ 0 h 1406"/>
                <a:gd name="T106" fmla="*/ 0 w 809"/>
                <a:gd name="T107" fmla="*/ 0 h 1406"/>
                <a:gd name="T108" fmla="*/ 0 w 809"/>
                <a:gd name="T109" fmla="*/ 0 h 1406"/>
                <a:gd name="T110" fmla="*/ 0 w 809"/>
                <a:gd name="T111" fmla="*/ 0 h 1406"/>
                <a:gd name="T112" fmla="*/ 0 w 809"/>
                <a:gd name="T113" fmla="*/ 0 h 140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09"/>
                <a:gd name="T172" fmla="*/ 0 h 1406"/>
                <a:gd name="T173" fmla="*/ 809 w 809"/>
                <a:gd name="T174" fmla="*/ 1406 h 140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09" h="1406">
                  <a:moveTo>
                    <a:pt x="16" y="24"/>
                  </a:moveTo>
                  <a:lnTo>
                    <a:pt x="16" y="136"/>
                  </a:lnTo>
                  <a:cubicBezTo>
                    <a:pt x="16" y="140"/>
                    <a:pt x="12" y="144"/>
                    <a:pt x="8" y="144"/>
                  </a:cubicBezTo>
                  <a:cubicBezTo>
                    <a:pt x="4" y="144"/>
                    <a:pt x="0" y="140"/>
                    <a:pt x="0" y="136"/>
                  </a:cubicBezTo>
                  <a:lnTo>
                    <a:pt x="0" y="24"/>
                  </a:lnTo>
                  <a:cubicBezTo>
                    <a:pt x="0" y="19"/>
                    <a:pt x="4" y="16"/>
                    <a:pt x="8" y="16"/>
                  </a:cubicBezTo>
                  <a:cubicBezTo>
                    <a:pt x="12" y="16"/>
                    <a:pt x="16" y="19"/>
                    <a:pt x="16" y="24"/>
                  </a:cubicBezTo>
                  <a:close/>
                  <a:moveTo>
                    <a:pt x="16" y="216"/>
                  </a:moveTo>
                  <a:lnTo>
                    <a:pt x="16" y="328"/>
                  </a:lnTo>
                  <a:cubicBezTo>
                    <a:pt x="16" y="332"/>
                    <a:pt x="12" y="336"/>
                    <a:pt x="8" y="336"/>
                  </a:cubicBezTo>
                  <a:cubicBezTo>
                    <a:pt x="4" y="336"/>
                    <a:pt x="0" y="332"/>
                    <a:pt x="0" y="328"/>
                  </a:cubicBezTo>
                  <a:lnTo>
                    <a:pt x="0" y="216"/>
                  </a:lnTo>
                  <a:cubicBezTo>
                    <a:pt x="0" y="211"/>
                    <a:pt x="4" y="208"/>
                    <a:pt x="8" y="208"/>
                  </a:cubicBezTo>
                  <a:cubicBezTo>
                    <a:pt x="12" y="208"/>
                    <a:pt x="16" y="211"/>
                    <a:pt x="16" y="216"/>
                  </a:cubicBezTo>
                  <a:close/>
                  <a:moveTo>
                    <a:pt x="16" y="408"/>
                  </a:moveTo>
                  <a:lnTo>
                    <a:pt x="16" y="520"/>
                  </a:lnTo>
                  <a:cubicBezTo>
                    <a:pt x="16" y="524"/>
                    <a:pt x="12" y="528"/>
                    <a:pt x="8" y="528"/>
                  </a:cubicBezTo>
                  <a:cubicBezTo>
                    <a:pt x="4" y="528"/>
                    <a:pt x="0" y="524"/>
                    <a:pt x="0" y="520"/>
                  </a:cubicBezTo>
                  <a:lnTo>
                    <a:pt x="0" y="408"/>
                  </a:lnTo>
                  <a:cubicBezTo>
                    <a:pt x="0" y="403"/>
                    <a:pt x="4" y="400"/>
                    <a:pt x="8" y="400"/>
                  </a:cubicBezTo>
                  <a:cubicBezTo>
                    <a:pt x="12" y="400"/>
                    <a:pt x="16" y="403"/>
                    <a:pt x="16" y="408"/>
                  </a:cubicBezTo>
                  <a:close/>
                  <a:moveTo>
                    <a:pt x="16" y="600"/>
                  </a:moveTo>
                  <a:lnTo>
                    <a:pt x="16" y="712"/>
                  </a:lnTo>
                  <a:cubicBezTo>
                    <a:pt x="16" y="716"/>
                    <a:pt x="12" y="720"/>
                    <a:pt x="8" y="720"/>
                  </a:cubicBezTo>
                  <a:cubicBezTo>
                    <a:pt x="4" y="720"/>
                    <a:pt x="0" y="716"/>
                    <a:pt x="0" y="712"/>
                  </a:cubicBezTo>
                  <a:lnTo>
                    <a:pt x="0" y="600"/>
                  </a:lnTo>
                  <a:cubicBezTo>
                    <a:pt x="0" y="595"/>
                    <a:pt x="4" y="592"/>
                    <a:pt x="8" y="592"/>
                  </a:cubicBezTo>
                  <a:cubicBezTo>
                    <a:pt x="12" y="592"/>
                    <a:pt x="16" y="595"/>
                    <a:pt x="16" y="600"/>
                  </a:cubicBezTo>
                  <a:close/>
                  <a:moveTo>
                    <a:pt x="16" y="792"/>
                  </a:moveTo>
                  <a:lnTo>
                    <a:pt x="16" y="904"/>
                  </a:lnTo>
                  <a:cubicBezTo>
                    <a:pt x="16" y="908"/>
                    <a:pt x="12" y="912"/>
                    <a:pt x="8" y="912"/>
                  </a:cubicBezTo>
                  <a:cubicBezTo>
                    <a:pt x="4" y="912"/>
                    <a:pt x="0" y="908"/>
                    <a:pt x="0" y="904"/>
                  </a:cubicBezTo>
                  <a:lnTo>
                    <a:pt x="0" y="792"/>
                  </a:lnTo>
                  <a:cubicBezTo>
                    <a:pt x="0" y="787"/>
                    <a:pt x="4" y="784"/>
                    <a:pt x="8" y="784"/>
                  </a:cubicBezTo>
                  <a:cubicBezTo>
                    <a:pt x="12" y="784"/>
                    <a:pt x="16" y="787"/>
                    <a:pt x="16" y="792"/>
                  </a:cubicBezTo>
                  <a:close/>
                  <a:moveTo>
                    <a:pt x="16" y="984"/>
                  </a:moveTo>
                  <a:lnTo>
                    <a:pt x="16" y="1096"/>
                  </a:lnTo>
                  <a:cubicBezTo>
                    <a:pt x="16" y="1100"/>
                    <a:pt x="12" y="1104"/>
                    <a:pt x="8" y="1104"/>
                  </a:cubicBezTo>
                  <a:cubicBezTo>
                    <a:pt x="4" y="1104"/>
                    <a:pt x="0" y="1100"/>
                    <a:pt x="0" y="1096"/>
                  </a:cubicBezTo>
                  <a:lnTo>
                    <a:pt x="0" y="984"/>
                  </a:lnTo>
                  <a:cubicBezTo>
                    <a:pt x="0" y="979"/>
                    <a:pt x="4" y="976"/>
                    <a:pt x="8" y="976"/>
                  </a:cubicBezTo>
                  <a:cubicBezTo>
                    <a:pt x="12" y="976"/>
                    <a:pt x="16" y="979"/>
                    <a:pt x="16" y="984"/>
                  </a:cubicBezTo>
                  <a:close/>
                  <a:moveTo>
                    <a:pt x="16" y="1176"/>
                  </a:moveTo>
                  <a:lnTo>
                    <a:pt x="16" y="1288"/>
                  </a:lnTo>
                  <a:cubicBezTo>
                    <a:pt x="16" y="1292"/>
                    <a:pt x="12" y="1296"/>
                    <a:pt x="8" y="1296"/>
                  </a:cubicBezTo>
                  <a:cubicBezTo>
                    <a:pt x="4" y="1296"/>
                    <a:pt x="0" y="1292"/>
                    <a:pt x="0" y="1288"/>
                  </a:cubicBezTo>
                  <a:lnTo>
                    <a:pt x="0" y="1176"/>
                  </a:lnTo>
                  <a:cubicBezTo>
                    <a:pt x="0" y="1171"/>
                    <a:pt x="4" y="1168"/>
                    <a:pt x="8" y="1168"/>
                  </a:cubicBezTo>
                  <a:cubicBezTo>
                    <a:pt x="12" y="1168"/>
                    <a:pt x="16" y="1171"/>
                    <a:pt x="16" y="1176"/>
                  </a:cubicBezTo>
                  <a:close/>
                  <a:moveTo>
                    <a:pt x="16" y="1368"/>
                  </a:moveTo>
                  <a:lnTo>
                    <a:pt x="16" y="1398"/>
                  </a:lnTo>
                  <a:lnTo>
                    <a:pt x="8" y="1390"/>
                  </a:lnTo>
                  <a:lnTo>
                    <a:pt x="90" y="1390"/>
                  </a:lnTo>
                  <a:cubicBezTo>
                    <a:pt x="94" y="1390"/>
                    <a:pt x="98" y="1393"/>
                    <a:pt x="98" y="1398"/>
                  </a:cubicBezTo>
                  <a:cubicBezTo>
                    <a:pt x="98" y="1402"/>
                    <a:pt x="94" y="1406"/>
                    <a:pt x="90" y="1406"/>
                  </a:cubicBezTo>
                  <a:lnTo>
                    <a:pt x="8" y="1406"/>
                  </a:lnTo>
                  <a:cubicBezTo>
                    <a:pt x="4" y="1406"/>
                    <a:pt x="0" y="1402"/>
                    <a:pt x="0" y="1398"/>
                  </a:cubicBezTo>
                  <a:lnTo>
                    <a:pt x="0" y="1368"/>
                  </a:lnTo>
                  <a:cubicBezTo>
                    <a:pt x="0" y="1363"/>
                    <a:pt x="4" y="1360"/>
                    <a:pt x="8" y="1360"/>
                  </a:cubicBezTo>
                  <a:cubicBezTo>
                    <a:pt x="12" y="1360"/>
                    <a:pt x="16" y="1363"/>
                    <a:pt x="16" y="1368"/>
                  </a:cubicBezTo>
                  <a:close/>
                  <a:moveTo>
                    <a:pt x="170" y="1390"/>
                  </a:moveTo>
                  <a:lnTo>
                    <a:pt x="282" y="1390"/>
                  </a:lnTo>
                  <a:cubicBezTo>
                    <a:pt x="286" y="1390"/>
                    <a:pt x="290" y="1393"/>
                    <a:pt x="290" y="1398"/>
                  </a:cubicBezTo>
                  <a:cubicBezTo>
                    <a:pt x="290" y="1402"/>
                    <a:pt x="286" y="1406"/>
                    <a:pt x="282" y="1406"/>
                  </a:cubicBezTo>
                  <a:lnTo>
                    <a:pt x="170" y="1406"/>
                  </a:lnTo>
                  <a:cubicBezTo>
                    <a:pt x="166" y="1406"/>
                    <a:pt x="162" y="1402"/>
                    <a:pt x="162" y="1398"/>
                  </a:cubicBezTo>
                  <a:cubicBezTo>
                    <a:pt x="162" y="1393"/>
                    <a:pt x="166" y="1390"/>
                    <a:pt x="170" y="1390"/>
                  </a:cubicBezTo>
                  <a:close/>
                  <a:moveTo>
                    <a:pt x="362" y="1390"/>
                  </a:moveTo>
                  <a:lnTo>
                    <a:pt x="474" y="1390"/>
                  </a:lnTo>
                  <a:cubicBezTo>
                    <a:pt x="478" y="1390"/>
                    <a:pt x="482" y="1393"/>
                    <a:pt x="482" y="1398"/>
                  </a:cubicBezTo>
                  <a:cubicBezTo>
                    <a:pt x="482" y="1402"/>
                    <a:pt x="478" y="1406"/>
                    <a:pt x="474" y="1406"/>
                  </a:cubicBezTo>
                  <a:lnTo>
                    <a:pt x="362" y="1406"/>
                  </a:lnTo>
                  <a:cubicBezTo>
                    <a:pt x="358" y="1406"/>
                    <a:pt x="354" y="1402"/>
                    <a:pt x="354" y="1398"/>
                  </a:cubicBezTo>
                  <a:cubicBezTo>
                    <a:pt x="354" y="1393"/>
                    <a:pt x="358" y="1390"/>
                    <a:pt x="362" y="1390"/>
                  </a:cubicBezTo>
                  <a:close/>
                  <a:moveTo>
                    <a:pt x="554" y="1390"/>
                  </a:moveTo>
                  <a:lnTo>
                    <a:pt x="666" y="1390"/>
                  </a:lnTo>
                  <a:cubicBezTo>
                    <a:pt x="670" y="1390"/>
                    <a:pt x="674" y="1393"/>
                    <a:pt x="674" y="1398"/>
                  </a:cubicBezTo>
                  <a:cubicBezTo>
                    <a:pt x="674" y="1402"/>
                    <a:pt x="670" y="1406"/>
                    <a:pt x="666" y="1406"/>
                  </a:cubicBezTo>
                  <a:lnTo>
                    <a:pt x="554" y="1406"/>
                  </a:lnTo>
                  <a:cubicBezTo>
                    <a:pt x="550" y="1406"/>
                    <a:pt x="546" y="1402"/>
                    <a:pt x="546" y="1398"/>
                  </a:cubicBezTo>
                  <a:cubicBezTo>
                    <a:pt x="546" y="1393"/>
                    <a:pt x="550" y="1390"/>
                    <a:pt x="554" y="1390"/>
                  </a:cubicBezTo>
                  <a:close/>
                  <a:moveTo>
                    <a:pt x="746" y="1390"/>
                  </a:moveTo>
                  <a:lnTo>
                    <a:pt x="801" y="1390"/>
                  </a:lnTo>
                  <a:lnTo>
                    <a:pt x="793" y="1398"/>
                  </a:lnTo>
                  <a:lnTo>
                    <a:pt x="793" y="1340"/>
                  </a:lnTo>
                  <a:cubicBezTo>
                    <a:pt x="793" y="1336"/>
                    <a:pt x="796" y="1332"/>
                    <a:pt x="801" y="1332"/>
                  </a:cubicBezTo>
                  <a:cubicBezTo>
                    <a:pt x="805" y="1332"/>
                    <a:pt x="809" y="1336"/>
                    <a:pt x="809" y="1340"/>
                  </a:cubicBezTo>
                  <a:lnTo>
                    <a:pt x="809" y="1398"/>
                  </a:lnTo>
                  <a:cubicBezTo>
                    <a:pt x="809" y="1402"/>
                    <a:pt x="805" y="1406"/>
                    <a:pt x="801" y="1406"/>
                  </a:cubicBezTo>
                  <a:lnTo>
                    <a:pt x="746" y="1406"/>
                  </a:lnTo>
                  <a:cubicBezTo>
                    <a:pt x="742" y="1406"/>
                    <a:pt x="738" y="1402"/>
                    <a:pt x="738" y="1398"/>
                  </a:cubicBezTo>
                  <a:cubicBezTo>
                    <a:pt x="738" y="1393"/>
                    <a:pt x="742" y="1390"/>
                    <a:pt x="746" y="1390"/>
                  </a:cubicBezTo>
                  <a:close/>
                  <a:moveTo>
                    <a:pt x="793" y="1260"/>
                  </a:moveTo>
                  <a:lnTo>
                    <a:pt x="793" y="1148"/>
                  </a:lnTo>
                  <a:cubicBezTo>
                    <a:pt x="793" y="1144"/>
                    <a:pt x="796" y="1140"/>
                    <a:pt x="801" y="1140"/>
                  </a:cubicBezTo>
                  <a:cubicBezTo>
                    <a:pt x="805" y="1140"/>
                    <a:pt x="809" y="1144"/>
                    <a:pt x="809" y="1148"/>
                  </a:cubicBezTo>
                  <a:lnTo>
                    <a:pt x="809" y="1260"/>
                  </a:lnTo>
                  <a:cubicBezTo>
                    <a:pt x="809" y="1265"/>
                    <a:pt x="805" y="1268"/>
                    <a:pt x="801" y="1268"/>
                  </a:cubicBezTo>
                  <a:cubicBezTo>
                    <a:pt x="796" y="1268"/>
                    <a:pt x="793" y="1265"/>
                    <a:pt x="793" y="1260"/>
                  </a:cubicBezTo>
                  <a:close/>
                  <a:moveTo>
                    <a:pt x="793" y="1068"/>
                  </a:moveTo>
                  <a:lnTo>
                    <a:pt x="793" y="956"/>
                  </a:lnTo>
                  <a:cubicBezTo>
                    <a:pt x="793" y="952"/>
                    <a:pt x="796" y="948"/>
                    <a:pt x="801" y="948"/>
                  </a:cubicBezTo>
                  <a:cubicBezTo>
                    <a:pt x="805" y="948"/>
                    <a:pt x="809" y="952"/>
                    <a:pt x="809" y="956"/>
                  </a:cubicBezTo>
                  <a:lnTo>
                    <a:pt x="809" y="1068"/>
                  </a:lnTo>
                  <a:cubicBezTo>
                    <a:pt x="809" y="1073"/>
                    <a:pt x="805" y="1076"/>
                    <a:pt x="801" y="1076"/>
                  </a:cubicBezTo>
                  <a:cubicBezTo>
                    <a:pt x="796" y="1076"/>
                    <a:pt x="793" y="1073"/>
                    <a:pt x="793" y="1068"/>
                  </a:cubicBezTo>
                  <a:close/>
                  <a:moveTo>
                    <a:pt x="793" y="876"/>
                  </a:moveTo>
                  <a:lnTo>
                    <a:pt x="793" y="764"/>
                  </a:lnTo>
                  <a:cubicBezTo>
                    <a:pt x="793" y="760"/>
                    <a:pt x="796" y="756"/>
                    <a:pt x="801" y="756"/>
                  </a:cubicBezTo>
                  <a:cubicBezTo>
                    <a:pt x="805" y="756"/>
                    <a:pt x="809" y="760"/>
                    <a:pt x="809" y="764"/>
                  </a:cubicBezTo>
                  <a:lnTo>
                    <a:pt x="809" y="876"/>
                  </a:lnTo>
                  <a:cubicBezTo>
                    <a:pt x="809" y="881"/>
                    <a:pt x="805" y="884"/>
                    <a:pt x="801" y="884"/>
                  </a:cubicBezTo>
                  <a:cubicBezTo>
                    <a:pt x="796" y="884"/>
                    <a:pt x="793" y="881"/>
                    <a:pt x="793" y="876"/>
                  </a:cubicBezTo>
                  <a:close/>
                  <a:moveTo>
                    <a:pt x="793" y="684"/>
                  </a:moveTo>
                  <a:lnTo>
                    <a:pt x="793" y="572"/>
                  </a:lnTo>
                  <a:cubicBezTo>
                    <a:pt x="793" y="568"/>
                    <a:pt x="796" y="564"/>
                    <a:pt x="801" y="564"/>
                  </a:cubicBezTo>
                  <a:cubicBezTo>
                    <a:pt x="805" y="564"/>
                    <a:pt x="809" y="568"/>
                    <a:pt x="809" y="572"/>
                  </a:cubicBezTo>
                  <a:lnTo>
                    <a:pt x="809" y="684"/>
                  </a:lnTo>
                  <a:cubicBezTo>
                    <a:pt x="809" y="689"/>
                    <a:pt x="805" y="692"/>
                    <a:pt x="801" y="692"/>
                  </a:cubicBezTo>
                  <a:cubicBezTo>
                    <a:pt x="796" y="692"/>
                    <a:pt x="793" y="689"/>
                    <a:pt x="793" y="684"/>
                  </a:cubicBezTo>
                  <a:close/>
                  <a:moveTo>
                    <a:pt x="793" y="492"/>
                  </a:moveTo>
                  <a:lnTo>
                    <a:pt x="793" y="380"/>
                  </a:lnTo>
                  <a:cubicBezTo>
                    <a:pt x="793" y="376"/>
                    <a:pt x="796" y="372"/>
                    <a:pt x="801" y="372"/>
                  </a:cubicBezTo>
                  <a:cubicBezTo>
                    <a:pt x="805" y="372"/>
                    <a:pt x="809" y="376"/>
                    <a:pt x="809" y="380"/>
                  </a:cubicBezTo>
                  <a:lnTo>
                    <a:pt x="809" y="492"/>
                  </a:lnTo>
                  <a:cubicBezTo>
                    <a:pt x="809" y="497"/>
                    <a:pt x="805" y="500"/>
                    <a:pt x="801" y="500"/>
                  </a:cubicBezTo>
                  <a:cubicBezTo>
                    <a:pt x="796" y="500"/>
                    <a:pt x="793" y="497"/>
                    <a:pt x="793" y="492"/>
                  </a:cubicBezTo>
                  <a:close/>
                  <a:moveTo>
                    <a:pt x="793" y="300"/>
                  </a:moveTo>
                  <a:lnTo>
                    <a:pt x="793" y="188"/>
                  </a:lnTo>
                  <a:cubicBezTo>
                    <a:pt x="793" y="184"/>
                    <a:pt x="796" y="180"/>
                    <a:pt x="801" y="180"/>
                  </a:cubicBezTo>
                  <a:cubicBezTo>
                    <a:pt x="805" y="180"/>
                    <a:pt x="809" y="184"/>
                    <a:pt x="809" y="188"/>
                  </a:cubicBezTo>
                  <a:lnTo>
                    <a:pt x="809" y="300"/>
                  </a:lnTo>
                  <a:cubicBezTo>
                    <a:pt x="809" y="305"/>
                    <a:pt x="805" y="308"/>
                    <a:pt x="801" y="308"/>
                  </a:cubicBezTo>
                  <a:cubicBezTo>
                    <a:pt x="796" y="308"/>
                    <a:pt x="793" y="305"/>
                    <a:pt x="793" y="300"/>
                  </a:cubicBezTo>
                  <a:close/>
                  <a:moveTo>
                    <a:pt x="793" y="108"/>
                  </a:moveTo>
                  <a:lnTo>
                    <a:pt x="793" y="8"/>
                  </a:lnTo>
                  <a:lnTo>
                    <a:pt x="801" y="16"/>
                  </a:lnTo>
                  <a:lnTo>
                    <a:pt x="790" y="16"/>
                  </a:lnTo>
                  <a:cubicBezTo>
                    <a:pt x="785" y="16"/>
                    <a:pt x="782" y="12"/>
                    <a:pt x="782" y="8"/>
                  </a:cubicBezTo>
                  <a:cubicBezTo>
                    <a:pt x="782" y="3"/>
                    <a:pt x="785" y="0"/>
                    <a:pt x="790" y="0"/>
                  </a:cubicBezTo>
                  <a:lnTo>
                    <a:pt x="801" y="0"/>
                  </a:lnTo>
                  <a:cubicBezTo>
                    <a:pt x="805" y="0"/>
                    <a:pt x="809" y="3"/>
                    <a:pt x="809" y="8"/>
                  </a:cubicBezTo>
                  <a:lnTo>
                    <a:pt x="809" y="108"/>
                  </a:lnTo>
                  <a:cubicBezTo>
                    <a:pt x="809" y="113"/>
                    <a:pt x="805" y="116"/>
                    <a:pt x="801" y="116"/>
                  </a:cubicBezTo>
                  <a:cubicBezTo>
                    <a:pt x="796" y="116"/>
                    <a:pt x="793" y="113"/>
                    <a:pt x="793" y="108"/>
                  </a:cubicBezTo>
                  <a:close/>
                  <a:moveTo>
                    <a:pt x="710" y="16"/>
                  </a:moveTo>
                  <a:lnTo>
                    <a:pt x="598" y="16"/>
                  </a:lnTo>
                  <a:cubicBezTo>
                    <a:pt x="593" y="16"/>
                    <a:pt x="590" y="12"/>
                    <a:pt x="590" y="8"/>
                  </a:cubicBezTo>
                  <a:cubicBezTo>
                    <a:pt x="590" y="3"/>
                    <a:pt x="593" y="0"/>
                    <a:pt x="598" y="0"/>
                  </a:cubicBezTo>
                  <a:lnTo>
                    <a:pt x="710" y="0"/>
                  </a:lnTo>
                  <a:cubicBezTo>
                    <a:pt x="714" y="0"/>
                    <a:pt x="718" y="3"/>
                    <a:pt x="718" y="8"/>
                  </a:cubicBezTo>
                  <a:cubicBezTo>
                    <a:pt x="718" y="12"/>
                    <a:pt x="714" y="16"/>
                    <a:pt x="710" y="16"/>
                  </a:cubicBezTo>
                  <a:close/>
                  <a:moveTo>
                    <a:pt x="518" y="16"/>
                  </a:moveTo>
                  <a:lnTo>
                    <a:pt x="406" y="16"/>
                  </a:lnTo>
                  <a:cubicBezTo>
                    <a:pt x="401" y="16"/>
                    <a:pt x="398" y="12"/>
                    <a:pt x="398" y="8"/>
                  </a:cubicBezTo>
                  <a:cubicBezTo>
                    <a:pt x="398" y="3"/>
                    <a:pt x="401" y="0"/>
                    <a:pt x="406" y="0"/>
                  </a:cubicBezTo>
                  <a:lnTo>
                    <a:pt x="518" y="0"/>
                  </a:lnTo>
                  <a:cubicBezTo>
                    <a:pt x="522" y="0"/>
                    <a:pt x="526" y="3"/>
                    <a:pt x="526" y="8"/>
                  </a:cubicBezTo>
                  <a:cubicBezTo>
                    <a:pt x="526" y="12"/>
                    <a:pt x="522" y="16"/>
                    <a:pt x="518" y="16"/>
                  </a:cubicBezTo>
                  <a:close/>
                  <a:moveTo>
                    <a:pt x="326" y="16"/>
                  </a:moveTo>
                  <a:lnTo>
                    <a:pt x="214" y="16"/>
                  </a:lnTo>
                  <a:cubicBezTo>
                    <a:pt x="209" y="16"/>
                    <a:pt x="206" y="12"/>
                    <a:pt x="206" y="8"/>
                  </a:cubicBezTo>
                  <a:cubicBezTo>
                    <a:pt x="206" y="3"/>
                    <a:pt x="209" y="0"/>
                    <a:pt x="214" y="0"/>
                  </a:cubicBezTo>
                  <a:lnTo>
                    <a:pt x="326" y="0"/>
                  </a:lnTo>
                  <a:cubicBezTo>
                    <a:pt x="330" y="0"/>
                    <a:pt x="334" y="3"/>
                    <a:pt x="334" y="8"/>
                  </a:cubicBezTo>
                  <a:cubicBezTo>
                    <a:pt x="334" y="12"/>
                    <a:pt x="330" y="16"/>
                    <a:pt x="326" y="16"/>
                  </a:cubicBezTo>
                  <a:close/>
                  <a:moveTo>
                    <a:pt x="134" y="16"/>
                  </a:moveTo>
                  <a:lnTo>
                    <a:pt x="22" y="16"/>
                  </a:lnTo>
                  <a:cubicBezTo>
                    <a:pt x="17" y="16"/>
                    <a:pt x="14" y="12"/>
                    <a:pt x="14" y="8"/>
                  </a:cubicBezTo>
                  <a:cubicBezTo>
                    <a:pt x="14" y="3"/>
                    <a:pt x="17" y="0"/>
                    <a:pt x="22" y="0"/>
                  </a:cubicBezTo>
                  <a:lnTo>
                    <a:pt x="134" y="0"/>
                  </a:lnTo>
                  <a:cubicBezTo>
                    <a:pt x="138" y="0"/>
                    <a:pt x="142" y="3"/>
                    <a:pt x="142" y="8"/>
                  </a:cubicBezTo>
                  <a:cubicBezTo>
                    <a:pt x="142" y="12"/>
                    <a:pt x="138" y="16"/>
                    <a:pt x="134" y="1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86" name="Rectangle 408"/>
            <p:cNvSpPr>
              <a:spLocks noChangeArrowheads="1"/>
            </p:cNvSpPr>
            <p:nvPr/>
          </p:nvSpPr>
          <p:spPr bwMode="auto">
            <a:xfrm>
              <a:off x="2895" y="2983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4587" name="Line 409"/>
            <p:cNvSpPr>
              <a:spLocks noChangeShapeType="1"/>
            </p:cNvSpPr>
            <p:nvPr/>
          </p:nvSpPr>
          <p:spPr bwMode="auto">
            <a:xfrm>
              <a:off x="2860" y="320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88" name="Freeform 410"/>
            <p:cNvSpPr>
              <a:spLocks/>
            </p:cNvSpPr>
            <p:nvPr/>
          </p:nvSpPr>
          <p:spPr bwMode="auto">
            <a:xfrm>
              <a:off x="2954" y="317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89" name="Line 413"/>
            <p:cNvSpPr>
              <a:spLocks noChangeShapeType="1"/>
            </p:cNvSpPr>
            <p:nvPr/>
          </p:nvSpPr>
          <p:spPr bwMode="auto">
            <a:xfrm>
              <a:off x="2854" y="3334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90" name="Freeform 414"/>
            <p:cNvSpPr>
              <a:spLocks/>
            </p:cNvSpPr>
            <p:nvPr/>
          </p:nvSpPr>
          <p:spPr bwMode="auto">
            <a:xfrm>
              <a:off x="2948" y="3304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91" name="Line 415"/>
            <p:cNvSpPr>
              <a:spLocks noChangeShapeType="1"/>
            </p:cNvSpPr>
            <p:nvPr/>
          </p:nvSpPr>
          <p:spPr bwMode="auto">
            <a:xfrm>
              <a:off x="2854" y="3447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92" name="Freeform 416"/>
            <p:cNvSpPr>
              <a:spLocks/>
            </p:cNvSpPr>
            <p:nvPr/>
          </p:nvSpPr>
          <p:spPr bwMode="auto">
            <a:xfrm>
              <a:off x="2948" y="3417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593" name="Line 478"/>
            <p:cNvSpPr>
              <a:spLocks noChangeShapeType="1"/>
            </p:cNvSpPr>
            <p:nvPr/>
          </p:nvSpPr>
          <p:spPr bwMode="auto">
            <a:xfrm>
              <a:off x="2856" y="3556"/>
              <a:ext cx="101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94" name="Freeform 479"/>
            <p:cNvSpPr>
              <a:spLocks/>
            </p:cNvSpPr>
            <p:nvPr/>
          </p:nvSpPr>
          <p:spPr bwMode="auto">
            <a:xfrm>
              <a:off x="2950" y="3526"/>
              <a:ext cx="92" cy="61"/>
            </a:xfrm>
            <a:custGeom>
              <a:avLst/>
              <a:gdLst>
                <a:gd name="T0" fmla="*/ 0 w 92"/>
                <a:gd name="T1" fmla="*/ 0 h 61"/>
                <a:gd name="T2" fmla="*/ 92 w 92"/>
                <a:gd name="T3" fmla="*/ 30 h 61"/>
                <a:gd name="T4" fmla="*/ 0 w 92"/>
                <a:gd name="T5" fmla="*/ 61 h 61"/>
                <a:gd name="T6" fmla="*/ 0 w 9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61"/>
                <a:gd name="T14" fmla="*/ 92 w 9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61">
                  <a:moveTo>
                    <a:pt x="0" y="0"/>
                  </a:moveTo>
                  <a:lnTo>
                    <a:pt x="92" y="30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FF"/>
            </a:solidFill>
            <a:ln w="9525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481"/>
          <p:cNvGrpSpPr>
            <a:grpSpLocks/>
          </p:cNvGrpSpPr>
          <p:nvPr/>
        </p:nvGrpSpPr>
        <p:grpSpPr bwMode="auto">
          <a:xfrm>
            <a:off x="4187825" y="2370138"/>
            <a:ext cx="4302125" cy="192087"/>
            <a:chOff x="2638" y="1313"/>
            <a:chExt cx="2710" cy="121"/>
          </a:xfrm>
        </p:grpSpPr>
        <p:grpSp>
          <p:nvGrpSpPr>
            <p:cNvPr id="64577" name="Group 482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64581" name="Rectangle 483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582" name="Rectangle 484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64583" name="Rectangle 485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  <p:grpSp>
          <p:nvGrpSpPr>
            <p:cNvPr id="64578" name="Group 486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64579" name="AutoShape 487"/>
              <p:cNvCxnSpPr>
                <a:cxnSpLocks noChangeShapeType="1"/>
                <a:stCxn id="64580" idx="3"/>
                <a:endCxn id="64581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580" name="Rectangle 488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</p:grpSp>
      <p:grpSp>
        <p:nvGrpSpPr>
          <p:cNvPr id="31" name="Group 497"/>
          <p:cNvGrpSpPr>
            <a:grpSpLocks/>
          </p:cNvGrpSpPr>
          <p:nvPr/>
        </p:nvGrpSpPr>
        <p:grpSpPr bwMode="auto">
          <a:xfrm>
            <a:off x="4187825" y="2370138"/>
            <a:ext cx="4302125" cy="192087"/>
            <a:chOff x="2638" y="1313"/>
            <a:chExt cx="2710" cy="121"/>
          </a:xfrm>
        </p:grpSpPr>
        <p:grpSp>
          <p:nvGrpSpPr>
            <p:cNvPr id="64570" name="Group 498"/>
            <p:cNvGrpSpPr>
              <a:grpSpLocks/>
            </p:cNvGrpSpPr>
            <p:nvPr/>
          </p:nvGrpSpPr>
          <p:grpSpPr bwMode="auto">
            <a:xfrm>
              <a:off x="3122" y="1313"/>
              <a:ext cx="2226" cy="121"/>
              <a:chOff x="3122" y="1652"/>
              <a:chExt cx="2226" cy="121"/>
            </a:xfrm>
          </p:grpSpPr>
          <p:sp>
            <p:nvSpPr>
              <p:cNvPr id="64574" name="Rectangle 499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575" name="Rectangle 500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576" name="Rectangle 501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  <p:grpSp>
          <p:nvGrpSpPr>
            <p:cNvPr id="64571" name="Group 502"/>
            <p:cNvGrpSpPr>
              <a:grpSpLocks/>
            </p:cNvGrpSpPr>
            <p:nvPr/>
          </p:nvGrpSpPr>
          <p:grpSpPr bwMode="auto">
            <a:xfrm>
              <a:off x="2638" y="1313"/>
              <a:ext cx="478" cy="121"/>
              <a:chOff x="2638" y="1313"/>
              <a:chExt cx="478" cy="121"/>
            </a:xfrm>
          </p:grpSpPr>
          <p:cxnSp>
            <p:nvCxnSpPr>
              <p:cNvPr id="64572" name="AutoShape 503"/>
              <p:cNvCxnSpPr>
                <a:cxnSpLocks noChangeShapeType="1"/>
                <a:stCxn id="64573" idx="3"/>
                <a:endCxn id="64574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573" name="Rectangle 504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</p:grpSp>
      <p:grpSp>
        <p:nvGrpSpPr>
          <p:cNvPr id="78033" name="Group 528"/>
          <p:cNvGrpSpPr>
            <a:grpSpLocks/>
          </p:cNvGrpSpPr>
          <p:nvPr/>
        </p:nvGrpSpPr>
        <p:grpSpPr bwMode="auto">
          <a:xfrm>
            <a:off x="4956175" y="1793875"/>
            <a:ext cx="3533775" cy="568325"/>
            <a:chOff x="3122" y="950"/>
            <a:chExt cx="2226" cy="358"/>
          </a:xfrm>
        </p:grpSpPr>
        <p:grpSp>
          <p:nvGrpSpPr>
            <p:cNvPr id="64564" name="Group 527"/>
            <p:cNvGrpSpPr>
              <a:grpSpLocks/>
            </p:cNvGrpSpPr>
            <p:nvPr/>
          </p:nvGrpSpPr>
          <p:grpSpPr bwMode="auto">
            <a:xfrm>
              <a:off x="3219" y="1168"/>
              <a:ext cx="2122" cy="140"/>
              <a:chOff x="3219" y="1168"/>
              <a:chExt cx="2122" cy="140"/>
            </a:xfrm>
          </p:grpSpPr>
          <p:sp>
            <p:nvSpPr>
              <p:cNvPr id="64567" name="Rectangle 188"/>
              <p:cNvSpPr>
                <a:spLocks noChangeArrowheads="1"/>
              </p:cNvSpPr>
              <p:nvPr/>
            </p:nvSpPr>
            <p:spPr bwMode="auto">
              <a:xfrm>
                <a:off x="3219" y="1168"/>
                <a:ext cx="59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400">
                    <a:solidFill>
                      <a:srgbClr val="000000"/>
                    </a:solidFill>
                  </a:rPr>
                  <a:t>Reconv. PC</a:t>
                </a:r>
                <a:endParaRPr lang="en-US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68" name="Rectangle 189"/>
              <p:cNvSpPr>
                <a:spLocks noChangeArrowheads="1"/>
              </p:cNvSpPr>
              <p:nvPr/>
            </p:nvSpPr>
            <p:spPr bwMode="auto">
              <a:xfrm>
                <a:off x="4132" y="1174"/>
                <a:ext cx="41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400">
                    <a:solidFill>
                      <a:srgbClr val="000000"/>
                    </a:solidFill>
                  </a:rPr>
                  <a:t>Next PC</a:t>
                </a:r>
                <a:endParaRPr lang="en-US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569" name="Rectangle 190"/>
              <p:cNvSpPr>
                <a:spLocks noChangeArrowheads="1"/>
              </p:cNvSpPr>
              <p:nvPr/>
            </p:nvSpPr>
            <p:spPr bwMode="auto">
              <a:xfrm>
                <a:off x="4738" y="1174"/>
                <a:ext cx="60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400">
                    <a:solidFill>
                      <a:srgbClr val="000000"/>
                    </a:solidFill>
                  </a:rPr>
                  <a:t>Active Mask</a:t>
                </a:r>
                <a:endParaRPr lang="en-US" altLang="x-none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565" name="Line 505"/>
            <p:cNvSpPr>
              <a:spLocks noChangeShapeType="1"/>
            </p:cNvSpPr>
            <p:nvPr/>
          </p:nvSpPr>
          <p:spPr bwMode="auto">
            <a:xfrm>
              <a:off x="3122" y="1168"/>
              <a:ext cx="22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66" name="Text Box 506"/>
            <p:cNvSpPr txBox="1">
              <a:spLocks noChangeArrowheads="1"/>
            </p:cNvSpPr>
            <p:nvPr/>
          </p:nvSpPr>
          <p:spPr bwMode="auto">
            <a:xfrm>
              <a:off x="3944" y="950"/>
              <a:ext cx="5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b="1">
                  <a:solidFill>
                    <a:srgbClr val="000000"/>
                  </a:solidFill>
                </a:rPr>
                <a:t>Stack</a:t>
              </a:r>
            </a:p>
          </p:txBody>
        </p:sp>
      </p:grpSp>
      <p:grpSp>
        <p:nvGrpSpPr>
          <p:cNvPr id="78035" name="Group 509"/>
          <p:cNvGrpSpPr>
            <a:grpSpLocks/>
          </p:cNvGrpSpPr>
          <p:nvPr/>
        </p:nvGrpSpPr>
        <p:grpSpPr bwMode="auto">
          <a:xfrm>
            <a:off x="4187825" y="2370138"/>
            <a:ext cx="4302125" cy="576262"/>
            <a:chOff x="2638" y="1434"/>
            <a:chExt cx="2710" cy="363"/>
          </a:xfrm>
        </p:grpSpPr>
        <p:grpSp>
          <p:nvGrpSpPr>
            <p:cNvPr id="64549" name="Group 510"/>
            <p:cNvGrpSpPr>
              <a:grpSpLocks/>
            </p:cNvGrpSpPr>
            <p:nvPr/>
          </p:nvGrpSpPr>
          <p:grpSpPr bwMode="auto">
            <a:xfrm>
              <a:off x="3122" y="1555"/>
              <a:ext cx="2226" cy="121"/>
              <a:chOff x="3122" y="1652"/>
              <a:chExt cx="2226" cy="121"/>
            </a:xfrm>
          </p:grpSpPr>
          <p:sp>
            <p:nvSpPr>
              <p:cNvPr id="64561" name="Rectangle 511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562" name="Rectangle 512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64563" name="Rectangle 513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0110</a:t>
                </a:r>
              </a:p>
            </p:txBody>
          </p:sp>
        </p:grpSp>
        <p:grpSp>
          <p:nvGrpSpPr>
            <p:cNvPr id="64550" name="Group 514"/>
            <p:cNvGrpSpPr>
              <a:grpSpLocks/>
            </p:cNvGrpSpPr>
            <p:nvPr/>
          </p:nvGrpSpPr>
          <p:grpSpPr bwMode="auto">
            <a:xfrm>
              <a:off x="3122" y="1676"/>
              <a:ext cx="2226" cy="121"/>
              <a:chOff x="3122" y="1652"/>
              <a:chExt cx="2226" cy="121"/>
            </a:xfrm>
          </p:grpSpPr>
          <p:sp>
            <p:nvSpPr>
              <p:cNvPr id="64558" name="Rectangle 515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559" name="Rectangle 516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560" name="Rectangle 517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1001</a:t>
                </a:r>
              </a:p>
            </p:txBody>
          </p:sp>
        </p:grpSp>
        <p:grpSp>
          <p:nvGrpSpPr>
            <p:cNvPr id="64551" name="Group 518"/>
            <p:cNvGrpSpPr>
              <a:grpSpLocks/>
            </p:cNvGrpSpPr>
            <p:nvPr/>
          </p:nvGrpSpPr>
          <p:grpSpPr bwMode="auto">
            <a:xfrm>
              <a:off x="2638" y="1676"/>
              <a:ext cx="478" cy="121"/>
              <a:chOff x="2638" y="1313"/>
              <a:chExt cx="478" cy="121"/>
            </a:xfrm>
          </p:grpSpPr>
          <p:cxnSp>
            <p:nvCxnSpPr>
              <p:cNvPr id="64556" name="AutoShape 519"/>
              <p:cNvCxnSpPr>
                <a:cxnSpLocks noChangeShapeType="1"/>
                <a:stCxn id="64557" idx="3"/>
                <a:endCxn id="64558" idx="1"/>
              </p:cNvCxnSpPr>
              <p:nvPr/>
            </p:nvCxnSpPr>
            <p:spPr bwMode="auto">
              <a:xfrm>
                <a:off x="2928" y="1374"/>
                <a:ext cx="188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557" name="Rectangle 520"/>
              <p:cNvSpPr>
                <a:spLocks noChangeArrowheads="1"/>
              </p:cNvSpPr>
              <p:nvPr/>
            </p:nvSpPr>
            <p:spPr bwMode="auto">
              <a:xfrm>
                <a:off x="2638" y="1313"/>
                <a:ext cx="29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TOS</a:t>
                </a:r>
              </a:p>
            </p:txBody>
          </p:sp>
        </p:grpSp>
        <p:grpSp>
          <p:nvGrpSpPr>
            <p:cNvPr id="64552" name="Group 521"/>
            <p:cNvGrpSpPr>
              <a:grpSpLocks/>
            </p:cNvGrpSpPr>
            <p:nvPr/>
          </p:nvGrpSpPr>
          <p:grpSpPr bwMode="auto">
            <a:xfrm>
              <a:off x="3122" y="1434"/>
              <a:ext cx="2226" cy="121"/>
              <a:chOff x="3122" y="1652"/>
              <a:chExt cx="2226" cy="121"/>
            </a:xfrm>
          </p:grpSpPr>
          <p:sp>
            <p:nvSpPr>
              <p:cNvPr id="64553" name="Rectangle 522"/>
              <p:cNvSpPr>
                <a:spLocks noChangeArrowheads="1"/>
              </p:cNvSpPr>
              <p:nvPr/>
            </p:nvSpPr>
            <p:spPr bwMode="auto">
              <a:xfrm>
                <a:off x="3122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-</a:t>
                </a:r>
              </a:p>
            </p:txBody>
          </p:sp>
          <p:sp>
            <p:nvSpPr>
              <p:cNvPr id="64554" name="Rectangle 523"/>
              <p:cNvSpPr>
                <a:spLocks noChangeArrowheads="1"/>
              </p:cNvSpPr>
              <p:nvPr/>
            </p:nvSpPr>
            <p:spPr bwMode="auto">
              <a:xfrm>
                <a:off x="3944" y="1652"/>
                <a:ext cx="822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64555" name="Rectangle 524"/>
              <p:cNvSpPr>
                <a:spLocks noChangeArrowheads="1"/>
              </p:cNvSpPr>
              <p:nvPr/>
            </p:nvSpPr>
            <p:spPr bwMode="auto">
              <a:xfrm>
                <a:off x="4767" y="1652"/>
                <a:ext cx="581" cy="12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/>
                <a:r>
                  <a:rPr lang="en-US" altLang="x-none" sz="1600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</p:grpSp>
      <p:sp>
        <p:nvSpPr>
          <p:cNvPr id="64546" name="Line 525"/>
          <p:cNvSpPr>
            <a:spLocks noChangeShapeType="1"/>
          </p:cNvSpPr>
          <p:nvPr/>
        </p:nvSpPr>
        <p:spPr bwMode="auto">
          <a:xfrm>
            <a:off x="2344738" y="4713288"/>
            <a:ext cx="0" cy="268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7" name="Line 526"/>
          <p:cNvSpPr>
            <a:spLocks noChangeShapeType="1"/>
          </p:cNvSpPr>
          <p:nvPr/>
        </p:nvSpPr>
        <p:spPr bwMode="auto">
          <a:xfrm>
            <a:off x="2344738" y="1641475"/>
            <a:ext cx="0" cy="344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48" name="TextBox 207"/>
          <p:cNvSpPr txBox="1">
            <a:spLocks noChangeArrowheads="1"/>
          </p:cNvSpPr>
          <p:nvPr/>
        </p:nvSpPr>
        <p:spPr bwMode="auto">
          <a:xfrm>
            <a:off x="152400" y="6535738"/>
            <a:ext cx="154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>
                <a:solidFill>
                  <a:srgbClr val="000000"/>
                </a:solidFill>
              </a:rPr>
              <a:t>Slide credit: Tor Aamodt</a:t>
            </a:r>
          </a:p>
        </p:txBody>
      </p:sp>
    </p:spTree>
    <p:extLst>
      <p:ext uri="{BB962C8B-B14F-4D97-AF65-F5344CB8AC3E}">
        <p14:creationId xmlns:p14="http://schemas.microsoft.com/office/powerpoint/2010/main" val="11214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29" grpId="0" animBg="1"/>
      <p:bldP spid="130" grpId="0" animBg="1"/>
      <p:bldP spid="130" grpId="1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Array vs. Vector Processors</a:t>
            </a:r>
          </a:p>
        </p:txBody>
      </p:sp>
      <p:sp>
        <p:nvSpPr>
          <p:cNvPr id="134147" name="TextBox 81"/>
          <p:cNvSpPr txBox="1">
            <a:spLocks noChangeArrowheads="1"/>
          </p:cNvSpPr>
          <p:nvPr/>
        </p:nvSpPr>
        <p:spPr bwMode="auto">
          <a:xfrm>
            <a:off x="3360738" y="121920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ARRAY PROCESSOR</a:t>
            </a:r>
          </a:p>
        </p:txBody>
      </p:sp>
      <p:sp>
        <p:nvSpPr>
          <p:cNvPr id="134148" name="TextBox 82"/>
          <p:cNvSpPr txBox="1">
            <a:spLocks noChangeArrowheads="1"/>
          </p:cNvSpPr>
          <p:nvPr/>
        </p:nvSpPr>
        <p:spPr bwMode="auto">
          <a:xfrm>
            <a:off x="6376988" y="1219200"/>
            <a:ext cx="2681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VECTOR PROCESSOR</a:t>
            </a:r>
          </a:p>
        </p:txBody>
      </p:sp>
      <p:sp>
        <p:nvSpPr>
          <p:cNvPr id="134149" name="TextBox 83"/>
          <p:cNvSpPr txBox="1">
            <a:spLocks noChangeArrowheads="1"/>
          </p:cNvSpPr>
          <p:nvPr/>
        </p:nvSpPr>
        <p:spPr bwMode="auto">
          <a:xfrm>
            <a:off x="173038" y="2903538"/>
            <a:ext cx="21161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   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</a:t>
            </a:r>
            <a:r>
              <a:rPr lang="en-US" sz="1800">
                <a:solidFill>
                  <a:srgbClr val="000000"/>
                </a:solidFill>
              </a:rPr>
              <a:t> A[3:0]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ADD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</a:t>
            </a:r>
            <a:r>
              <a:rPr lang="en-US" sz="1800">
                <a:solidFill>
                  <a:srgbClr val="000000"/>
                </a:solidFill>
              </a:rPr>
              <a:t> VR, 1 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MUL  VR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 VR</a:t>
            </a:r>
            <a:r>
              <a:rPr lang="en-US" sz="1800">
                <a:solidFill>
                  <a:srgbClr val="000000"/>
                </a:solidFill>
              </a:rPr>
              <a:t>, 2</a:t>
            </a:r>
          </a:p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     A[3:0] </a:t>
            </a:r>
            <a:r>
              <a:rPr lang="en-US" sz="1800">
                <a:solidFill>
                  <a:srgbClr val="000000"/>
                </a:solidFill>
                <a:sym typeface="Wingdings" charset="0"/>
              </a:rPr>
              <a:t> VR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34150" name="TextBox 84"/>
          <p:cNvSpPr txBox="1">
            <a:spLocks noChangeArrowheads="1"/>
          </p:cNvSpPr>
          <p:nvPr/>
        </p:nvSpPr>
        <p:spPr bwMode="auto">
          <a:xfrm>
            <a:off x="173038" y="2436813"/>
            <a:ext cx="2055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Instruction Stream</a:t>
            </a:r>
          </a:p>
        </p:txBody>
      </p:sp>
      <p:cxnSp>
        <p:nvCxnSpPr>
          <p:cNvPr id="134151" name="Straight Arrow Connector 86"/>
          <p:cNvCxnSpPr>
            <a:cxnSpLocks noChangeShapeType="1"/>
          </p:cNvCxnSpPr>
          <p:nvPr/>
        </p:nvCxnSpPr>
        <p:spPr bwMode="auto">
          <a:xfrm rot="5400000">
            <a:off x="1815306" y="3990182"/>
            <a:ext cx="2174875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4152" name="TextBox 87"/>
          <p:cNvSpPr txBox="1">
            <a:spLocks noChangeArrowheads="1"/>
          </p:cNvSpPr>
          <p:nvPr/>
        </p:nvSpPr>
        <p:spPr bwMode="auto">
          <a:xfrm>
            <a:off x="2557463" y="5078413"/>
            <a:ext cx="688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267075" y="29225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906838" y="2922588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541838" y="2921000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5233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3263900" y="3286125"/>
            <a:ext cx="633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903663" y="3286125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4538663" y="3284538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5230813" y="32877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263900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03663" y="36544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538663" y="36512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5230813" y="3656013"/>
            <a:ext cx="67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3259138" y="40259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3898900" y="40259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4532313" y="402431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5226050" y="4027488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ST3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6376988" y="2924175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LD0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6378575" y="33020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LD1</a:t>
            </a:r>
          </a:p>
        </p:txBody>
      </p: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7018338" y="3302000"/>
            <a:ext cx="6334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AD0</a:t>
            </a: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369050" y="3671888"/>
            <a:ext cx="606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LD2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7007225" y="3671888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AD1</a:t>
            </a:r>
          </a:p>
        </p:txBody>
      </p:sp>
      <p:sp>
        <p:nvSpPr>
          <p:cNvPr id="110" name="TextBox 109"/>
          <p:cNvSpPr txBox="1">
            <a:spLocks noChangeArrowheads="1"/>
          </p:cNvSpPr>
          <p:nvPr/>
        </p:nvSpPr>
        <p:spPr bwMode="auto">
          <a:xfrm>
            <a:off x="7642225" y="3670300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MU0</a:t>
            </a:r>
          </a:p>
        </p:txBody>
      </p:sp>
      <p:sp>
        <p:nvSpPr>
          <p:cNvPr id="111" name="TextBox 110"/>
          <p:cNvSpPr txBox="1">
            <a:spLocks noChangeArrowheads="1"/>
          </p:cNvSpPr>
          <p:nvPr/>
        </p:nvSpPr>
        <p:spPr bwMode="auto">
          <a:xfrm>
            <a:off x="6367463" y="4030663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LD3</a:t>
            </a: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7007225" y="4030663"/>
            <a:ext cx="63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AD2</a:t>
            </a:r>
          </a:p>
        </p:txBody>
      </p: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7642225" y="4029075"/>
            <a:ext cx="671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MU1</a:t>
            </a:r>
          </a:p>
        </p:txBody>
      </p:sp>
      <p:sp>
        <p:nvSpPr>
          <p:cNvPr id="114" name="TextBox 113"/>
          <p:cNvSpPr txBox="1">
            <a:spLocks noChangeArrowheads="1"/>
          </p:cNvSpPr>
          <p:nvPr/>
        </p:nvSpPr>
        <p:spPr bwMode="auto">
          <a:xfrm>
            <a:off x="8302625" y="4024313"/>
            <a:ext cx="608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ST0</a:t>
            </a:r>
          </a:p>
        </p:txBody>
      </p: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6989763" y="4405313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AD3</a:t>
            </a: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7623175" y="4403725"/>
            <a:ext cx="67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MU2</a:t>
            </a: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8285163" y="4398963"/>
            <a:ext cx="608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ST1</a:t>
            </a:r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7615238" y="4768850"/>
            <a:ext cx="67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MU3</a:t>
            </a:r>
          </a:p>
        </p:txBody>
      </p:sp>
      <p:sp>
        <p:nvSpPr>
          <p:cNvPr id="119" name="TextBox 118"/>
          <p:cNvSpPr txBox="1">
            <a:spLocks noChangeArrowheads="1"/>
          </p:cNvSpPr>
          <p:nvPr/>
        </p:nvSpPr>
        <p:spPr bwMode="auto">
          <a:xfrm>
            <a:off x="8275638" y="4765675"/>
            <a:ext cx="608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ST2</a:t>
            </a: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8269288" y="5105400"/>
            <a:ext cx="608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ST3</a:t>
            </a:r>
          </a:p>
        </p:txBody>
      </p:sp>
      <p:cxnSp>
        <p:nvCxnSpPr>
          <p:cNvPr id="122" name="Straight Arrow Connector 121"/>
          <p:cNvCxnSpPr>
            <a:cxnSpLocks noChangeShapeType="1"/>
          </p:cNvCxnSpPr>
          <p:nvPr/>
        </p:nvCxnSpPr>
        <p:spPr bwMode="auto">
          <a:xfrm>
            <a:off x="4857750" y="5903913"/>
            <a:ext cx="8905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4119563" y="5719763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125" name="Straight Arrow Connector 124"/>
          <p:cNvCxnSpPr>
            <a:cxnSpLocks noChangeShapeType="1"/>
          </p:cNvCxnSpPr>
          <p:nvPr/>
        </p:nvCxnSpPr>
        <p:spPr bwMode="auto">
          <a:xfrm rot="10800000">
            <a:off x="3267075" y="5902325"/>
            <a:ext cx="9477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8" name="Straight Arrow Connector 127"/>
          <p:cNvCxnSpPr>
            <a:cxnSpLocks noChangeShapeType="1"/>
          </p:cNvCxnSpPr>
          <p:nvPr/>
        </p:nvCxnSpPr>
        <p:spPr bwMode="auto">
          <a:xfrm>
            <a:off x="8001000" y="5900738"/>
            <a:ext cx="892175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9" name="TextBox 128"/>
          <p:cNvSpPr txBox="1">
            <a:spLocks noChangeArrowheads="1"/>
          </p:cNvSpPr>
          <p:nvPr/>
        </p:nvSpPr>
        <p:spPr bwMode="auto">
          <a:xfrm>
            <a:off x="7262813" y="5716588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</a:rPr>
              <a:t>Space</a:t>
            </a:r>
          </a:p>
        </p:txBody>
      </p:sp>
      <p:cxnSp>
        <p:nvCxnSpPr>
          <p:cNvPr id="130" name="Straight Arrow Connector 129"/>
          <p:cNvCxnSpPr>
            <a:cxnSpLocks noChangeShapeType="1"/>
          </p:cNvCxnSpPr>
          <p:nvPr/>
        </p:nvCxnSpPr>
        <p:spPr bwMode="auto">
          <a:xfrm rot="10800000">
            <a:off x="6411913" y="5899150"/>
            <a:ext cx="94615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1" name="Rounded Rectangle 130"/>
          <p:cNvSpPr>
            <a:spLocks noChangeArrowheads="1"/>
          </p:cNvSpPr>
          <p:nvPr/>
        </p:nvSpPr>
        <p:spPr bwMode="auto">
          <a:xfrm>
            <a:off x="3330575" y="2903538"/>
            <a:ext cx="2435225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2" name="Rounded Rectangle 131"/>
          <p:cNvSpPr>
            <a:spLocks noChangeArrowheads="1"/>
          </p:cNvSpPr>
          <p:nvPr/>
        </p:nvSpPr>
        <p:spPr bwMode="auto">
          <a:xfrm>
            <a:off x="6426200" y="4030663"/>
            <a:ext cx="2436813" cy="3810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3" name="Rounded Rectangle 132"/>
          <p:cNvSpPr>
            <a:spLocks noChangeArrowheads="1"/>
          </p:cNvSpPr>
          <p:nvPr/>
        </p:nvSpPr>
        <p:spPr bwMode="auto">
          <a:xfrm>
            <a:off x="3863975" y="2805113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4" name="Rounded Rectangle 133"/>
          <p:cNvSpPr>
            <a:spLocks noChangeArrowheads="1"/>
          </p:cNvSpPr>
          <p:nvPr/>
        </p:nvSpPr>
        <p:spPr bwMode="auto">
          <a:xfrm>
            <a:off x="6972300" y="3235325"/>
            <a:ext cx="712788" cy="160655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5" name="TextBox 134"/>
          <p:cNvSpPr txBox="1">
            <a:spLocks noChangeArrowheads="1"/>
          </p:cNvSpPr>
          <p:nvPr/>
        </p:nvSpPr>
        <p:spPr bwMode="auto">
          <a:xfrm>
            <a:off x="3609975" y="2451100"/>
            <a:ext cx="22764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Same op @ same time</a:t>
            </a:r>
          </a:p>
        </p:txBody>
      </p: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3575050" y="4503738"/>
            <a:ext cx="27749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Different ops @ same space</a:t>
            </a:r>
          </a:p>
        </p:txBody>
      </p: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7018338" y="2773363"/>
            <a:ext cx="2055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Different ops @ time</a:t>
            </a:r>
          </a:p>
        </p:txBody>
      </p: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6129338" y="5110163"/>
            <a:ext cx="1876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Same op @ space</a:t>
            </a:r>
          </a:p>
        </p:txBody>
      </p:sp>
      <p:pic>
        <p:nvPicPr>
          <p:cNvPr id="134199" name="Picture 1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590675"/>
            <a:ext cx="580707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4" grpId="0"/>
      <p:bldP spid="129" grpId="0"/>
      <p:bldP spid="131" grpId="0" animBg="1"/>
      <p:bldP spid="132" grpId="0" animBg="1"/>
      <p:bldP spid="133" grpId="0" animBg="1"/>
      <p:bldP spid="134" grpId="0" animBg="1"/>
      <p:bldP spid="135" grpId="0"/>
      <p:bldP spid="136" grpId="0"/>
      <p:bldP spid="137" grpId="0"/>
      <p:bldP spid="1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Branch Divergence Handling (II)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692275" y="3330575"/>
            <a:ext cx="1441450" cy="433388"/>
          </a:xfrm>
          <a:prstGeom prst="rect">
            <a:avLst/>
          </a:prstGeom>
          <a:solidFill>
            <a:srgbClr val="CCC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900113" y="4411663"/>
            <a:ext cx="1441450" cy="433387"/>
          </a:xfrm>
          <a:prstGeom prst="rect">
            <a:avLst/>
          </a:prstGeom>
          <a:solidFill>
            <a:srgbClr val="CCC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2484438" y="4411663"/>
            <a:ext cx="1441450" cy="433387"/>
          </a:xfrm>
          <a:prstGeom prst="rect">
            <a:avLst/>
          </a:prstGeom>
          <a:solidFill>
            <a:srgbClr val="CCC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 b="1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1692275" y="5564188"/>
            <a:ext cx="1441450" cy="433387"/>
          </a:xfrm>
          <a:prstGeom prst="rect">
            <a:avLst/>
          </a:prstGeom>
          <a:solidFill>
            <a:srgbClr val="CCC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 b="1">
                <a:solidFill>
                  <a:srgbClr val="000000"/>
                </a:solidFill>
              </a:rPr>
              <a:t>D</a:t>
            </a:r>
          </a:p>
        </p:txBody>
      </p:sp>
      <p:cxnSp>
        <p:nvCxnSpPr>
          <p:cNvPr id="65544" name="AutoShape 8"/>
          <p:cNvCxnSpPr>
            <a:cxnSpLocks noChangeShapeType="1"/>
            <a:stCxn id="65540" idx="2"/>
            <a:endCxn id="65541" idx="0"/>
          </p:cNvCxnSpPr>
          <p:nvPr/>
        </p:nvCxnSpPr>
        <p:spPr bwMode="auto">
          <a:xfrm flipH="1">
            <a:off x="1620838" y="3783013"/>
            <a:ext cx="792162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5" name="AutoShape 9"/>
          <p:cNvCxnSpPr>
            <a:cxnSpLocks noChangeShapeType="1"/>
            <a:stCxn id="65540" idx="2"/>
            <a:endCxn id="65542" idx="0"/>
          </p:cNvCxnSpPr>
          <p:nvPr/>
        </p:nvCxnSpPr>
        <p:spPr bwMode="auto">
          <a:xfrm>
            <a:off x="2413000" y="3783013"/>
            <a:ext cx="792163" cy="6096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6" name="AutoShape 10"/>
          <p:cNvCxnSpPr>
            <a:cxnSpLocks noChangeShapeType="1"/>
            <a:stCxn id="65541" idx="2"/>
            <a:endCxn id="65543" idx="0"/>
          </p:cNvCxnSpPr>
          <p:nvPr/>
        </p:nvCxnSpPr>
        <p:spPr bwMode="auto">
          <a:xfrm>
            <a:off x="1620838" y="4864100"/>
            <a:ext cx="792162" cy="681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547" name="AutoShape 11"/>
          <p:cNvCxnSpPr>
            <a:cxnSpLocks noChangeShapeType="1"/>
            <a:stCxn id="65542" idx="2"/>
            <a:endCxn id="65543" idx="0"/>
          </p:cNvCxnSpPr>
          <p:nvPr/>
        </p:nvCxnSpPr>
        <p:spPr bwMode="auto">
          <a:xfrm flipH="1">
            <a:off x="2413000" y="4864100"/>
            <a:ext cx="792163" cy="681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042988" y="3548063"/>
            <a:ext cx="1439862" cy="2232025"/>
            <a:chOff x="521" y="1344"/>
            <a:chExt cx="907" cy="1406"/>
          </a:xfrm>
        </p:grpSpPr>
        <p:sp>
          <p:nvSpPr>
            <p:cNvPr id="65606" name="Freeform 13"/>
            <p:cNvSpPr>
              <a:spLocks/>
            </p:cNvSpPr>
            <p:nvPr/>
          </p:nvSpPr>
          <p:spPr bwMode="auto">
            <a:xfrm>
              <a:off x="521" y="1344"/>
              <a:ext cx="635" cy="1406"/>
            </a:xfrm>
            <a:custGeom>
              <a:avLst/>
              <a:gdLst>
                <a:gd name="T0" fmla="*/ 36 w 824"/>
                <a:gd name="T1" fmla="*/ 0 h 1406"/>
                <a:gd name="T2" fmla="*/ 2 w 824"/>
                <a:gd name="T3" fmla="*/ 680 h 1406"/>
                <a:gd name="T4" fmla="*/ 35 w 824"/>
                <a:gd name="T5" fmla="*/ 1406 h 1406"/>
                <a:gd name="T6" fmla="*/ 0 60000 65536"/>
                <a:gd name="T7" fmla="*/ 0 60000 65536"/>
                <a:gd name="T8" fmla="*/ 0 60000 65536"/>
                <a:gd name="T9" fmla="*/ 0 w 824"/>
                <a:gd name="T10" fmla="*/ 0 h 1406"/>
                <a:gd name="T11" fmla="*/ 824 w 824"/>
                <a:gd name="T12" fmla="*/ 1406 h 14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4" h="1406">
                  <a:moveTo>
                    <a:pt x="824" y="0"/>
                  </a:moveTo>
                  <a:cubicBezTo>
                    <a:pt x="420" y="223"/>
                    <a:pt x="16" y="446"/>
                    <a:pt x="8" y="680"/>
                  </a:cubicBezTo>
                  <a:cubicBezTo>
                    <a:pt x="0" y="914"/>
                    <a:pt x="651" y="1278"/>
                    <a:pt x="779" y="1406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07" name="Freeform 14"/>
            <p:cNvSpPr>
              <a:spLocks/>
            </p:cNvSpPr>
            <p:nvPr/>
          </p:nvSpPr>
          <p:spPr bwMode="auto">
            <a:xfrm>
              <a:off x="657" y="1344"/>
              <a:ext cx="635" cy="1406"/>
            </a:xfrm>
            <a:custGeom>
              <a:avLst/>
              <a:gdLst>
                <a:gd name="T0" fmla="*/ 36 w 824"/>
                <a:gd name="T1" fmla="*/ 0 h 1406"/>
                <a:gd name="T2" fmla="*/ 2 w 824"/>
                <a:gd name="T3" fmla="*/ 680 h 1406"/>
                <a:gd name="T4" fmla="*/ 35 w 824"/>
                <a:gd name="T5" fmla="*/ 1406 h 1406"/>
                <a:gd name="T6" fmla="*/ 0 60000 65536"/>
                <a:gd name="T7" fmla="*/ 0 60000 65536"/>
                <a:gd name="T8" fmla="*/ 0 60000 65536"/>
                <a:gd name="T9" fmla="*/ 0 w 824"/>
                <a:gd name="T10" fmla="*/ 0 h 1406"/>
                <a:gd name="T11" fmla="*/ 824 w 824"/>
                <a:gd name="T12" fmla="*/ 1406 h 14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4" h="1406">
                  <a:moveTo>
                    <a:pt x="824" y="0"/>
                  </a:moveTo>
                  <a:cubicBezTo>
                    <a:pt x="420" y="223"/>
                    <a:pt x="16" y="446"/>
                    <a:pt x="8" y="680"/>
                  </a:cubicBezTo>
                  <a:cubicBezTo>
                    <a:pt x="0" y="914"/>
                    <a:pt x="651" y="1278"/>
                    <a:pt x="779" y="1406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08" name="Freeform 15"/>
            <p:cNvSpPr>
              <a:spLocks/>
            </p:cNvSpPr>
            <p:nvPr/>
          </p:nvSpPr>
          <p:spPr bwMode="auto">
            <a:xfrm>
              <a:off x="793" y="1344"/>
              <a:ext cx="635" cy="1406"/>
            </a:xfrm>
            <a:custGeom>
              <a:avLst/>
              <a:gdLst>
                <a:gd name="T0" fmla="*/ 36 w 824"/>
                <a:gd name="T1" fmla="*/ 0 h 1406"/>
                <a:gd name="T2" fmla="*/ 2 w 824"/>
                <a:gd name="T3" fmla="*/ 680 h 1406"/>
                <a:gd name="T4" fmla="*/ 35 w 824"/>
                <a:gd name="T5" fmla="*/ 1406 h 1406"/>
                <a:gd name="T6" fmla="*/ 0 60000 65536"/>
                <a:gd name="T7" fmla="*/ 0 60000 65536"/>
                <a:gd name="T8" fmla="*/ 0 60000 65536"/>
                <a:gd name="T9" fmla="*/ 0 w 824"/>
                <a:gd name="T10" fmla="*/ 0 h 1406"/>
                <a:gd name="T11" fmla="*/ 824 w 824"/>
                <a:gd name="T12" fmla="*/ 1406 h 140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4" h="1406">
                  <a:moveTo>
                    <a:pt x="824" y="0"/>
                  </a:moveTo>
                  <a:cubicBezTo>
                    <a:pt x="420" y="223"/>
                    <a:pt x="16" y="446"/>
                    <a:pt x="8" y="680"/>
                  </a:cubicBezTo>
                  <a:cubicBezTo>
                    <a:pt x="0" y="914"/>
                    <a:pt x="651" y="1278"/>
                    <a:pt x="779" y="1406"/>
                  </a:cubicBezTo>
                </a:path>
              </a:pathLst>
            </a:cu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6"/>
          <p:cNvSpPr>
            <a:spLocks/>
          </p:cNvSpPr>
          <p:nvPr/>
        </p:nvSpPr>
        <p:spPr bwMode="auto">
          <a:xfrm flipH="1">
            <a:off x="2700338" y="3548063"/>
            <a:ext cx="863600" cy="2232025"/>
          </a:xfrm>
          <a:custGeom>
            <a:avLst/>
            <a:gdLst>
              <a:gd name="T0" fmla="*/ 2147483647 w 824"/>
              <a:gd name="T1" fmla="*/ 0 h 1406"/>
              <a:gd name="T2" fmla="*/ 2147483647 w 824"/>
              <a:gd name="T3" fmla="*/ 2147483647 h 1406"/>
              <a:gd name="T4" fmla="*/ 2147483647 w 824"/>
              <a:gd name="T5" fmla="*/ 2147483647 h 1406"/>
              <a:gd name="T6" fmla="*/ 0 60000 65536"/>
              <a:gd name="T7" fmla="*/ 0 60000 65536"/>
              <a:gd name="T8" fmla="*/ 0 60000 65536"/>
              <a:gd name="T9" fmla="*/ 0 w 824"/>
              <a:gd name="T10" fmla="*/ 0 h 1406"/>
              <a:gd name="T11" fmla="*/ 824 w 824"/>
              <a:gd name="T12" fmla="*/ 1406 h 14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4" h="1406">
                <a:moveTo>
                  <a:pt x="824" y="0"/>
                </a:moveTo>
                <a:cubicBezTo>
                  <a:pt x="420" y="223"/>
                  <a:pt x="16" y="446"/>
                  <a:pt x="8" y="680"/>
                </a:cubicBezTo>
                <a:cubicBezTo>
                  <a:pt x="0" y="914"/>
                  <a:pt x="651" y="1278"/>
                  <a:pt x="779" y="1406"/>
                </a:cubicBezTo>
              </a:path>
            </a:pathLst>
          </a:custGeom>
          <a:noFill/>
          <a:ln w="5715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932363" y="2827338"/>
            <a:ext cx="3457575" cy="287337"/>
            <a:chOff x="3379" y="2659"/>
            <a:chExt cx="1633" cy="181"/>
          </a:xfrm>
        </p:grpSpPr>
        <p:sp>
          <p:nvSpPr>
            <p:cNvPr id="65603" name="Rectangle 18"/>
            <p:cNvSpPr>
              <a:spLocks noChangeArrowheads="1"/>
            </p:cNvSpPr>
            <p:nvPr/>
          </p:nvSpPr>
          <p:spPr bwMode="auto">
            <a:xfrm>
              <a:off x="3379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65604" name="Rectangle 19"/>
            <p:cNvSpPr>
              <a:spLocks noChangeArrowheads="1"/>
            </p:cNvSpPr>
            <p:nvPr/>
          </p:nvSpPr>
          <p:spPr bwMode="auto">
            <a:xfrm>
              <a:off x="3923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--</a:t>
              </a:r>
            </a:p>
          </p:txBody>
        </p:sp>
        <p:sp>
          <p:nvSpPr>
            <p:cNvPr id="65605" name="Rectangle 20"/>
            <p:cNvSpPr>
              <a:spLocks noChangeArrowheads="1"/>
            </p:cNvSpPr>
            <p:nvPr/>
          </p:nvSpPr>
          <p:spPr bwMode="auto">
            <a:xfrm>
              <a:off x="4468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FF6600"/>
                  </a:solidFill>
                </a:rPr>
                <a:t>111</a:t>
              </a:r>
              <a:r>
                <a:rPr lang="en-US" altLang="x-none" sz="2000">
                  <a:solidFill>
                    <a:srgbClr val="0066FF"/>
                  </a:solidFill>
                </a:rPr>
                <a:t>1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932363" y="3116263"/>
            <a:ext cx="3457575" cy="287337"/>
            <a:chOff x="3379" y="2659"/>
            <a:chExt cx="1633" cy="181"/>
          </a:xfrm>
        </p:grpSpPr>
        <p:sp>
          <p:nvSpPr>
            <p:cNvPr id="65600" name="Rectangle 23"/>
            <p:cNvSpPr>
              <a:spLocks noChangeArrowheads="1"/>
            </p:cNvSpPr>
            <p:nvPr/>
          </p:nvSpPr>
          <p:spPr bwMode="auto">
            <a:xfrm>
              <a:off x="3379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65601" name="Rectangle 24"/>
            <p:cNvSpPr>
              <a:spLocks noChangeArrowheads="1"/>
            </p:cNvSpPr>
            <p:nvPr/>
          </p:nvSpPr>
          <p:spPr bwMode="auto">
            <a:xfrm>
              <a:off x="3923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65602" name="Rectangle 25"/>
            <p:cNvSpPr>
              <a:spLocks noChangeArrowheads="1"/>
            </p:cNvSpPr>
            <p:nvPr/>
          </p:nvSpPr>
          <p:spPr bwMode="auto">
            <a:xfrm>
              <a:off x="4468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FF6600"/>
                  </a:solidFill>
                </a:rPr>
                <a:t>111</a:t>
              </a:r>
              <a:r>
                <a:rPr lang="en-US" altLang="x-none" sz="2000">
                  <a:solidFill>
                    <a:srgbClr val="0066FF"/>
                  </a:solidFill>
                </a:rPr>
                <a:t>0</a:t>
              </a: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932363" y="3403600"/>
            <a:ext cx="3457575" cy="287338"/>
            <a:chOff x="3379" y="2659"/>
            <a:chExt cx="1633" cy="181"/>
          </a:xfrm>
        </p:grpSpPr>
        <p:sp>
          <p:nvSpPr>
            <p:cNvPr id="65597" name="Rectangle 27"/>
            <p:cNvSpPr>
              <a:spLocks noChangeArrowheads="1"/>
            </p:cNvSpPr>
            <p:nvPr/>
          </p:nvSpPr>
          <p:spPr bwMode="auto">
            <a:xfrm>
              <a:off x="3379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65598" name="Rectangle 28"/>
            <p:cNvSpPr>
              <a:spLocks noChangeArrowheads="1"/>
            </p:cNvSpPr>
            <p:nvPr/>
          </p:nvSpPr>
          <p:spPr bwMode="auto">
            <a:xfrm>
              <a:off x="3923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65599" name="Rectangle 29"/>
            <p:cNvSpPr>
              <a:spLocks noChangeArrowheads="1"/>
            </p:cNvSpPr>
            <p:nvPr/>
          </p:nvSpPr>
          <p:spPr bwMode="auto">
            <a:xfrm>
              <a:off x="4468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FF6600"/>
                  </a:solidFill>
                </a:rPr>
                <a:t>000</a:t>
              </a:r>
              <a:r>
                <a:rPr lang="en-US" altLang="x-none" sz="2000">
                  <a:solidFill>
                    <a:srgbClr val="0066FF"/>
                  </a:solidFill>
                </a:rPr>
                <a:t>1</a:t>
              </a:r>
            </a:p>
          </p:txBody>
        </p:sp>
      </p:grpSp>
      <p:grpSp>
        <p:nvGrpSpPr>
          <p:cNvPr id="65553" name="Group 30"/>
          <p:cNvGrpSpPr>
            <a:grpSpLocks/>
          </p:cNvGrpSpPr>
          <p:nvPr/>
        </p:nvGrpSpPr>
        <p:grpSpPr bwMode="auto">
          <a:xfrm>
            <a:off x="4932363" y="2514600"/>
            <a:ext cx="3609975" cy="312738"/>
            <a:chOff x="3379" y="2643"/>
            <a:chExt cx="1705" cy="197"/>
          </a:xfrm>
        </p:grpSpPr>
        <p:sp>
          <p:nvSpPr>
            <p:cNvPr id="65594" name="Rectangle 31"/>
            <p:cNvSpPr>
              <a:spLocks noChangeArrowheads="1"/>
            </p:cNvSpPr>
            <p:nvPr/>
          </p:nvSpPr>
          <p:spPr bwMode="auto">
            <a:xfrm>
              <a:off x="3379" y="2659"/>
              <a:ext cx="54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Next PC</a:t>
              </a:r>
            </a:p>
          </p:txBody>
        </p:sp>
        <p:sp>
          <p:nvSpPr>
            <p:cNvPr id="65595" name="Rectangle 32"/>
            <p:cNvSpPr>
              <a:spLocks noChangeArrowheads="1"/>
            </p:cNvSpPr>
            <p:nvPr/>
          </p:nvSpPr>
          <p:spPr bwMode="auto">
            <a:xfrm>
              <a:off x="3923" y="2659"/>
              <a:ext cx="54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Recv PC</a:t>
              </a:r>
            </a:p>
          </p:txBody>
        </p:sp>
        <p:sp>
          <p:nvSpPr>
            <p:cNvPr id="65596" name="Rectangle 33"/>
            <p:cNvSpPr>
              <a:spLocks noChangeArrowheads="1"/>
            </p:cNvSpPr>
            <p:nvPr/>
          </p:nvSpPr>
          <p:spPr bwMode="auto">
            <a:xfrm>
              <a:off x="4540" y="2643"/>
              <a:ext cx="544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Active Mask</a:t>
              </a: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932363" y="2827338"/>
            <a:ext cx="3457575" cy="287337"/>
            <a:chOff x="3379" y="2659"/>
            <a:chExt cx="1633" cy="181"/>
          </a:xfrm>
        </p:grpSpPr>
        <p:sp>
          <p:nvSpPr>
            <p:cNvPr id="65591" name="Rectangle 35"/>
            <p:cNvSpPr>
              <a:spLocks noChangeArrowheads="1"/>
            </p:cNvSpPr>
            <p:nvPr/>
          </p:nvSpPr>
          <p:spPr bwMode="auto">
            <a:xfrm>
              <a:off x="3379" y="2659"/>
              <a:ext cx="544" cy="1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65592" name="Rectangle 36"/>
            <p:cNvSpPr>
              <a:spLocks noChangeArrowheads="1"/>
            </p:cNvSpPr>
            <p:nvPr/>
          </p:nvSpPr>
          <p:spPr bwMode="auto">
            <a:xfrm>
              <a:off x="3923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000000"/>
                  </a:solidFill>
                </a:rPr>
                <a:t>--</a:t>
              </a:r>
            </a:p>
          </p:txBody>
        </p:sp>
        <p:sp>
          <p:nvSpPr>
            <p:cNvPr id="65593" name="Rectangle 37"/>
            <p:cNvSpPr>
              <a:spLocks noChangeArrowheads="1"/>
            </p:cNvSpPr>
            <p:nvPr/>
          </p:nvSpPr>
          <p:spPr bwMode="auto">
            <a:xfrm>
              <a:off x="4468" y="2659"/>
              <a:ext cx="544" cy="1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2000">
                  <a:solidFill>
                    <a:srgbClr val="FF6600"/>
                  </a:solidFill>
                </a:rPr>
                <a:t>111</a:t>
              </a:r>
              <a:r>
                <a:rPr lang="en-US" altLang="x-none" sz="2000">
                  <a:solidFill>
                    <a:srgbClr val="0066FF"/>
                  </a:solidFill>
                </a:rPr>
                <a:t>1</a:t>
              </a:r>
            </a:p>
          </p:txBody>
        </p:sp>
      </p:grpSp>
      <p:sp>
        <p:nvSpPr>
          <p:cNvPr id="65555" name="Line 38"/>
          <p:cNvSpPr>
            <a:spLocks noChangeShapeType="1"/>
          </p:cNvSpPr>
          <p:nvPr/>
        </p:nvSpPr>
        <p:spPr bwMode="auto">
          <a:xfrm>
            <a:off x="4500563" y="2827338"/>
            <a:ext cx="424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6" name="Text Box 39"/>
          <p:cNvSpPr txBox="1">
            <a:spLocks noChangeArrowheads="1"/>
          </p:cNvSpPr>
          <p:nvPr/>
        </p:nvSpPr>
        <p:spPr bwMode="auto">
          <a:xfrm>
            <a:off x="5292725" y="2108200"/>
            <a:ext cx="2482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b="1">
                <a:solidFill>
                  <a:srgbClr val="000000"/>
                </a:solidFill>
              </a:rPr>
              <a:t>Control Flow Stack</a:t>
            </a:r>
          </a:p>
        </p:txBody>
      </p:sp>
      <p:sp>
        <p:nvSpPr>
          <p:cNvPr id="65557" name="Text Box 40"/>
          <p:cNvSpPr txBox="1">
            <a:spLocks noChangeArrowheads="1"/>
          </p:cNvSpPr>
          <p:nvPr/>
        </p:nvSpPr>
        <p:spPr bwMode="auto">
          <a:xfrm>
            <a:off x="4859338" y="1458913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>
                <a:solidFill>
                  <a:srgbClr val="000000"/>
                </a:solidFill>
              </a:rPr>
              <a:t>One per warp</a:t>
            </a:r>
          </a:p>
        </p:txBody>
      </p:sp>
      <p:sp>
        <p:nvSpPr>
          <p:cNvPr id="65558" name="Line 41"/>
          <p:cNvSpPr>
            <a:spLocks noChangeShapeType="1"/>
          </p:cNvSpPr>
          <p:nvPr/>
        </p:nvSpPr>
        <p:spPr bwMode="auto">
          <a:xfrm>
            <a:off x="6516688" y="1819275"/>
            <a:ext cx="576262" cy="360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9" name="Text Box 42"/>
          <p:cNvSpPr txBox="1">
            <a:spLocks noChangeArrowheads="1"/>
          </p:cNvSpPr>
          <p:nvPr/>
        </p:nvSpPr>
        <p:spPr bwMode="auto">
          <a:xfrm>
            <a:off x="457200" y="1014413"/>
            <a:ext cx="3070225" cy="203358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A;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if (some condition) {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   B;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} else {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   C;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 eaLnBrk="1" hangingPunct="1"/>
            <a:r>
              <a:rPr lang="en-US" altLang="x-none" sz="1800" b="1">
                <a:solidFill>
                  <a:srgbClr val="000000"/>
                </a:solidFill>
                <a:latin typeface="Courier New" charset="0"/>
              </a:rPr>
              <a:t>D;</a:t>
            </a:r>
          </a:p>
        </p:txBody>
      </p:sp>
      <p:grpSp>
        <p:nvGrpSpPr>
          <p:cNvPr id="65560" name="Group 46"/>
          <p:cNvGrpSpPr>
            <a:grpSpLocks/>
          </p:cNvGrpSpPr>
          <p:nvPr/>
        </p:nvGrpSpPr>
        <p:grpSpPr bwMode="auto">
          <a:xfrm>
            <a:off x="2051050" y="2895600"/>
            <a:ext cx="649288" cy="431800"/>
            <a:chOff x="1292" y="2251"/>
            <a:chExt cx="409" cy="272"/>
          </a:xfrm>
        </p:grpSpPr>
        <p:sp>
          <p:nvSpPr>
            <p:cNvPr id="65587" name="Line 42"/>
            <p:cNvSpPr>
              <a:spLocks noChangeShapeType="1"/>
            </p:cNvSpPr>
            <p:nvPr/>
          </p:nvSpPr>
          <p:spPr bwMode="auto">
            <a:xfrm>
              <a:off x="1292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8" name="Line 43"/>
            <p:cNvSpPr>
              <a:spLocks noChangeShapeType="1"/>
            </p:cNvSpPr>
            <p:nvPr/>
          </p:nvSpPr>
          <p:spPr bwMode="auto">
            <a:xfrm>
              <a:off x="1429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9" name="Line 44"/>
            <p:cNvSpPr>
              <a:spLocks noChangeShapeType="1"/>
            </p:cNvSpPr>
            <p:nvPr/>
          </p:nvSpPr>
          <p:spPr bwMode="auto">
            <a:xfrm>
              <a:off x="1565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0" name="Line 45"/>
            <p:cNvSpPr>
              <a:spLocks noChangeShapeType="1"/>
            </p:cNvSpPr>
            <p:nvPr/>
          </p:nvSpPr>
          <p:spPr bwMode="auto">
            <a:xfrm>
              <a:off x="1701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561" name="Group 47"/>
          <p:cNvGrpSpPr>
            <a:grpSpLocks/>
          </p:cNvGrpSpPr>
          <p:nvPr/>
        </p:nvGrpSpPr>
        <p:grpSpPr bwMode="auto">
          <a:xfrm>
            <a:off x="2051050" y="6019800"/>
            <a:ext cx="649288" cy="431800"/>
            <a:chOff x="1292" y="2251"/>
            <a:chExt cx="409" cy="272"/>
          </a:xfrm>
        </p:grpSpPr>
        <p:sp>
          <p:nvSpPr>
            <p:cNvPr id="65583" name="Line 48"/>
            <p:cNvSpPr>
              <a:spLocks noChangeShapeType="1"/>
            </p:cNvSpPr>
            <p:nvPr/>
          </p:nvSpPr>
          <p:spPr bwMode="auto">
            <a:xfrm>
              <a:off x="1292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4" name="Line 49"/>
            <p:cNvSpPr>
              <a:spLocks noChangeShapeType="1"/>
            </p:cNvSpPr>
            <p:nvPr/>
          </p:nvSpPr>
          <p:spPr bwMode="auto">
            <a:xfrm>
              <a:off x="1429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5" name="Line 50"/>
            <p:cNvSpPr>
              <a:spLocks noChangeShapeType="1"/>
            </p:cNvSpPr>
            <p:nvPr/>
          </p:nvSpPr>
          <p:spPr bwMode="auto">
            <a:xfrm>
              <a:off x="1565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Line 51"/>
            <p:cNvSpPr>
              <a:spLocks noChangeShapeType="1"/>
            </p:cNvSpPr>
            <p:nvPr/>
          </p:nvSpPr>
          <p:spPr bwMode="auto">
            <a:xfrm>
              <a:off x="1701" y="2251"/>
              <a:ext cx="0" cy="272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5"/>
          <p:cNvGrpSpPr>
            <a:grpSpLocks/>
          </p:cNvGrpSpPr>
          <p:nvPr/>
        </p:nvGrpSpPr>
        <p:grpSpPr bwMode="auto">
          <a:xfrm>
            <a:off x="4067175" y="2827338"/>
            <a:ext cx="865188" cy="288925"/>
            <a:chOff x="2562" y="2432"/>
            <a:chExt cx="545" cy="182"/>
          </a:xfrm>
        </p:grpSpPr>
        <p:sp>
          <p:nvSpPr>
            <p:cNvPr id="65581" name="Line 52"/>
            <p:cNvSpPr>
              <a:spLocks noChangeShapeType="1"/>
            </p:cNvSpPr>
            <p:nvPr/>
          </p:nvSpPr>
          <p:spPr bwMode="auto">
            <a:xfrm>
              <a:off x="2925" y="2523"/>
              <a:ext cx="18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2" name="Rectangle 53"/>
            <p:cNvSpPr>
              <a:spLocks noChangeArrowheads="1"/>
            </p:cNvSpPr>
            <p:nvPr/>
          </p:nvSpPr>
          <p:spPr bwMode="auto">
            <a:xfrm>
              <a:off x="2562" y="2432"/>
              <a:ext cx="36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Ins="4572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 eaLnBrk="1" hangingPunct="1"/>
              <a:r>
                <a:rPr lang="en-US" altLang="x-none" sz="1800">
                  <a:solidFill>
                    <a:srgbClr val="000000"/>
                  </a:solidFill>
                </a:rPr>
                <a:t>TOS</a:t>
              </a:r>
            </a:p>
          </p:txBody>
        </p:sp>
      </p:grpSp>
      <p:sp>
        <p:nvSpPr>
          <p:cNvPr id="57" name="Rectangle 27"/>
          <p:cNvSpPr>
            <a:spLocks noChangeArrowheads="1"/>
          </p:cNvSpPr>
          <p:nvPr/>
        </p:nvSpPr>
        <p:spPr bwMode="auto">
          <a:xfrm>
            <a:off x="4932363" y="3403600"/>
            <a:ext cx="1152525" cy="287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000">
                <a:solidFill>
                  <a:srgbClr val="000000"/>
                </a:solidFill>
              </a:rPr>
              <a:t>D</a:t>
            </a:r>
          </a:p>
        </p:txBody>
      </p:sp>
      <p:grpSp>
        <p:nvGrpSpPr>
          <p:cNvPr id="11" name="Group 62"/>
          <p:cNvGrpSpPr>
            <a:grpSpLocks/>
          </p:cNvGrpSpPr>
          <p:nvPr/>
        </p:nvGrpSpPr>
        <p:grpSpPr bwMode="auto">
          <a:xfrm>
            <a:off x="5653088" y="4340225"/>
            <a:ext cx="288925" cy="1438275"/>
            <a:chOff x="3198" y="3113"/>
            <a:chExt cx="182" cy="906"/>
          </a:xfrm>
        </p:grpSpPr>
        <p:sp>
          <p:nvSpPr>
            <p:cNvPr id="65579" name="Rectangle 60"/>
            <p:cNvSpPr>
              <a:spLocks noChangeArrowheads="1"/>
            </p:cNvSpPr>
            <p:nvPr/>
          </p:nvSpPr>
          <p:spPr bwMode="auto">
            <a:xfrm>
              <a:off x="3198" y="3339"/>
              <a:ext cx="182" cy="680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5580" name="Rectangle 61"/>
            <p:cNvSpPr>
              <a:spLocks noChangeArrowheads="1"/>
            </p:cNvSpPr>
            <p:nvPr/>
          </p:nvSpPr>
          <p:spPr bwMode="auto">
            <a:xfrm>
              <a:off x="3198" y="3113"/>
              <a:ext cx="182" cy="226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A</a:t>
              </a:r>
            </a:p>
          </p:txBody>
        </p:sp>
      </p:grpSp>
      <p:grpSp>
        <p:nvGrpSpPr>
          <p:cNvPr id="12" name="Group 63"/>
          <p:cNvGrpSpPr>
            <a:grpSpLocks/>
          </p:cNvGrpSpPr>
          <p:nvPr/>
        </p:nvGrpSpPr>
        <p:grpSpPr bwMode="auto">
          <a:xfrm>
            <a:off x="6084888" y="4340225"/>
            <a:ext cx="288925" cy="1438275"/>
            <a:chOff x="3198" y="3113"/>
            <a:chExt cx="182" cy="906"/>
          </a:xfrm>
        </p:grpSpPr>
        <p:sp>
          <p:nvSpPr>
            <p:cNvPr id="65577" name="Rectangle 64"/>
            <p:cNvSpPr>
              <a:spLocks noChangeArrowheads="1"/>
            </p:cNvSpPr>
            <p:nvPr/>
          </p:nvSpPr>
          <p:spPr bwMode="auto">
            <a:xfrm>
              <a:off x="3198" y="3339"/>
              <a:ext cx="182" cy="680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0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0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0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5578" name="Rectangle 65"/>
            <p:cNvSpPr>
              <a:spLocks noChangeArrowheads="1"/>
            </p:cNvSpPr>
            <p:nvPr/>
          </p:nvSpPr>
          <p:spPr bwMode="auto">
            <a:xfrm>
              <a:off x="3198" y="3113"/>
              <a:ext cx="182" cy="22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C</a:t>
              </a:r>
            </a:p>
          </p:txBody>
        </p:sp>
      </p:grpSp>
      <p:grpSp>
        <p:nvGrpSpPr>
          <p:cNvPr id="13" name="Group 66"/>
          <p:cNvGrpSpPr>
            <a:grpSpLocks/>
          </p:cNvGrpSpPr>
          <p:nvPr/>
        </p:nvGrpSpPr>
        <p:grpSpPr bwMode="auto">
          <a:xfrm>
            <a:off x="6516688" y="4340225"/>
            <a:ext cx="288925" cy="1438275"/>
            <a:chOff x="3198" y="3113"/>
            <a:chExt cx="182" cy="906"/>
          </a:xfrm>
        </p:grpSpPr>
        <p:sp>
          <p:nvSpPr>
            <p:cNvPr id="65575" name="Rectangle 67"/>
            <p:cNvSpPr>
              <a:spLocks noChangeArrowheads="1"/>
            </p:cNvSpPr>
            <p:nvPr/>
          </p:nvSpPr>
          <p:spPr bwMode="auto">
            <a:xfrm>
              <a:off x="3198" y="3339"/>
              <a:ext cx="182" cy="680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5576" name="Rectangle 68"/>
            <p:cNvSpPr>
              <a:spLocks noChangeArrowheads="1"/>
            </p:cNvSpPr>
            <p:nvPr/>
          </p:nvSpPr>
          <p:spPr bwMode="auto">
            <a:xfrm>
              <a:off x="3198" y="3113"/>
              <a:ext cx="182" cy="226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B</a:t>
              </a:r>
            </a:p>
          </p:txBody>
        </p:sp>
      </p:grp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6948488" y="4340225"/>
            <a:ext cx="288925" cy="1438275"/>
            <a:chOff x="3198" y="3113"/>
            <a:chExt cx="182" cy="906"/>
          </a:xfrm>
        </p:grpSpPr>
        <p:sp>
          <p:nvSpPr>
            <p:cNvPr id="65573" name="Rectangle 70"/>
            <p:cNvSpPr>
              <a:spLocks noChangeArrowheads="1"/>
            </p:cNvSpPr>
            <p:nvPr/>
          </p:nvSpPr>
          <p:spPr bwMode="auto">
            <a:xfrm>
              <a:off x="3198" y="3339"/>
              <a:ext cx="182" cy="680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5574" name="Rectangle 71"/>
            <p:cNvSpPr>
              <a:spLocks noChangeArrowheads="1"/>
            </p:cNvSpPr>
            <p:nvPr/>
          </p:nvSpPr>
          <p:spPr bwMode="auto">
            <a:xfrm>
              <a:off x="3198" y="3113"/>
              <a:ext cx="182" cy="226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D</a:t>
              </a:r>
            </a:p>
          </p:txBody>
        </p:sp>
      </p:grpSp>
      <p:sp>
        <p:nvSpPr>
          <p:cNvPr id="65568" name="Line 72"/>
          <p:cNvSpPr>
            <a:spLocks noChangeShapeType="1"/>
          </p:cNvSpPr>
          <p:nvPr/>
        </p:nvSpPr>
        <p:spPr bwMode="auto">
          <a:xfrm>
            <a:off x="5364163" y="5924550"/>
            <a:ext cx="21605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9" name="Text Box 73"/>
          <p:cNvSpPr txBox="1">
            <a:spLocks noChangeArrowheads="1"/>
          </p:cNvSpPr>
          <p:nvPr/>
        </p:nvSpPr>
        <p:spPr bwMode="auto">
          <a:xfrm>
            <a:off x="7577138" y="57292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65570" name="Text Box 39"/>
          <p:cNvSpPr txBox="1">
            <a:spLocks noChangeArrowheads="1"/>
          </p:cNvSpPr>
          <p:nvPr/>
        </p:nvSpPr>
        <p:spPr bwMode="auto">
          <a:xfrm>
            <a:off x="5292725" y="3908425"/>
            <a:ext cx="2670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b="1">
                <a:solidFill>
                  <a:srgbClr val="000000"/>
                </a:solidFill>
              </a:rPr>
              <a:t>Execution Sequence</a:t>
            </a:r>
          </a:p>
        </p:txBody>
      </p:sp>
      <p:sp>
        <p:nvSpPr>
          <p:cNvPr id="65571" name="TextBox 74"/>
          <p:cNvSpPr txBox="1">
            <a:spLocks noChangeArrowheads="1"/>
          </p:cNvSpPr>
          <p:nvPr/>
        </p:nvSpPr>
        <p:spPr bwMode="auto">
          <a:xfrm>
            <a:off x="-452438" y="58753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65572" name="TextBox 72"/>
          <p:cNvSpPr txBox="1">
            <a:spLocks noChangeArrowheads="1"/>
          </p:cNvSpPr>
          <p:nvPr/>
        </p:nvSpPr>
        <p:spPr bwMode="auto">
          <a:xfrm>
            <a:off x="152400" y="6535738"/>
            <a:ext cx="154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>
                <a:solidFill>
                  <a:srgbClr val="000000"/>
                </a:solidFill>
              </a:rPr>
              <a:t>Slide credit: Tor Aamodt</a:t>
            </a:r>
          </a:p>
        </p:txBody>
      </p:sp>
    </p:spTree>
    <p:extLst>
      <p:ext uri="{BB962C8B-B14F-4D97-AF65-F5344CB8AC3E}">
        <p14:creationId xmlns:p14="http://schemas.microsoft.com/office/powerpoint/2010/main" val="5499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0018 0.0840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8403 L 0.00018 0.041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419 L 0.00017 -1.85185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Dynamic Warp Formation/Merging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266700" y="1457326"/>
            <a:ext cx="8610600" cy="5194300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Idea: </a:t>
            </a:r>
            <a:r>
              <a:rPr lang="en-US" altLang="x-none" dirty="0">
                <a:solidFill>
                  <a:srgbClr val="0000FF"/>
                </a:solidFill>
                <a:ea typeface="ＭＳ Ｐゴシック" charset="-128"/>
              </a:rPr>
              <a:t>Dynamically merge threads executing the same instruction (after branch divergence)</a:t>
            </a:r>
          </a:p>
          <a:p>
            <a:r>
              <a:rPr lang="en-US" altLang="x-none" dirty="0">
                <a:ea typeface="ＭＳ Ｐゴシック" charset="-128"/>
              </a:rPr>
              <a:t>Form new warps from warps that are waiting</a:t>
            </a:r>
          </a:p>
          <a:p>
            <a:pPr lvl="1"/>
            <a:r>
              <a:rPr lang="en-US" altLang="x-none" dirty="0">
                <a:ea typeface="ＭＳ Ｐゴシック" charset="-128"/>
              </a:rPr>
              <a:t>Enough threads branching to each path enables the creation of full new warps</a:t>
            </a:r>
          </a:p>
          <a:p>
            <a:endParaRPr lang="en-US" altLang="x-none" dirty="0">
              <a:ea typeface="ＭＳ Ｐゴシック" charset="-128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1768475" y="5213350"/>
            <a:ext cx="2265363" cy="346075"/>
            <a:chOff x="1695" y="2595"/>
            <a:chExt cx="1427" cy="218"/>
          </a:xfrm>
        </p:grpSpPr>
        <p:sp>
          <p:nvSpPr>
            <p:cNvPr id="67649" name="Rectangle 40"/>
            <p:cNvSpPr>
              <a:spLocks noChangeArrowheads="1"/>
            </p:cNvSpPr>
            <p:nvPr/>
          </p:nvSpPr>
          <p:spPr bwMode="auto">
            <a:xfrm>
              <a:off x="1695" y="2595"/>
              <a:ext cx="1427" cy="21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50" name="Line 41"/>
            <p:cNvSpPr>
              <a:spLocks noChangeShapeType="1"/>
            </p:cNvSpPr>
            <p:nvPr/>
          </p:nvSpPr>
          <p:spPr bwMode="auto">
            <a:xfrm>
              <a:off x="1985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1" name="Line 42"/>
            <p:cNvSpPr>
              <a:spLocks noChangeShapeType="1"/>
            </p:cNvSpPr>
            <p:nvPr/>
          </p:nvSpPr>
          <p:spPr bwMode="auto">
            <a:xfrm>
              <a:off x="2493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2" name="Line 43"/>
            <p:cNvSpPr>
              <a:spLocks noChangeShapeType="1"/>
            </p:cNvSpPr>
            <p:nvPr/>
          </p:nvSpPr>
          <p:spPr bwMode="auto">
            <a:xfrm>
              <a:off x="2832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3" name="Line 44"/>
            <p:cNvSpPr>
              <a:spLocks noChangeShapeType="1"/>
            </p:cNvSpPr>
            <p:nvPr/>
          </p:nvSpPr>
          <p:spPr bwMode="auto">
            <a:xfrm>
              <a:off x="3001" y="2620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4" name="Line 45"/>
            <p:cNvSpPr>
              <a:spLocks noChangeShapeType="1"/>
            </p:cNvSpPr>
            <p:nvPr/>
          </p:nvSpPr>
          <p:spPr bwMode="auto">
            <a:xfrm>
              <a:off x="2154" y="2620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768475" y="4829175"/>
            <a:ext cx="2265363" cy="346075"/>
            <a:chOff x="1695" y="2426"/>
            <a:chExt cx="1427" cy="363"/>
          </a:xfrm>
        </p:grpSpPr>
        <p:sp>
          <p:nvSpPr>
            <p:cNvPr id="67644" name="Rectangle 47"/>
            <p:cNvSpPr>
              <a:spLocks noChangeArrowheads="1"/>
            </p:cNvSpPr>
            <p:nvPr/>
          </p:nvSpPr>
          <p:spPr bwMode="auto">
            <a:xfrm>
              <a:off x="1695" y="2426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45" name="Line 48"/>
            <p:cNvSpPr>
              <a:spLocks noChangeShapeType="1"/>
            </p:cNvSpPr>
            <p:nvPr/>
          </p:nvSpPr>
          <p:spPr bwMode="auto">
            <a:xfrm>
              <a:off x="1816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6" name="Line 49"/>
            <p:cNvSpPr>
              <a:spLocks noChangeShapeType="1"/>
            </p:cNvSpPr>
            <p:nvPr/>
          </p:nvSpPr>
          <p:spPr bwMode="auto">
            <a:xfrm>
              <a:off x="2155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7" name="Line 50"/>
            <p:cNvSpPr>
              <a:spLocks noChangeShapeType="1"/>
            </p:cNvSpPr>
            <p:nvPr/>
          </p:nvSpPr>
          <p:spPr bwMode="auto">
            <a:xfrm>
              <a:off x="2324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8" name="Line 51"/>
            <p:cNvSpPr>
              <a:spLocks noChangeShapeType="1"/>
            </p:cNvSpPr>
            <p:nvPr/>
          </p:nvSpPr>
          <p:spPr bwMode="auto">
            <a:xfrm>
              <a:off x="3001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4840288" y="4827588"/>
            <a:ext cx="2265362" cy="346075"/>
            <a:chOff x="3049" y="2594"/>
            <a:chExt cx="1427" cy="218"/>
          </a:xfrm>
        </p:grpSpPr>
        <p:sp>
          <p:nvSpPr>
            <p:cNvPr id="67636" name="Rectangle 62"/>
            <p:cNvSpPr>
              <a:spLocks noChangeArrowheads="1"/>
            </p:cNvSpPr>
            <p:nvPr/>
          </p:nvSpPr>
          <p:spPr bwMode="auto">
            <a:xfrm>
              <a:off x="3049" y="2594"/>
              <a:ext cx="1427" cy="2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37" name="Line 56"/>
            <p:cNvSpPr>
              <a:spLocks noChangeShapeType="1"/>
            </p:cNvSpPr>
            <p:nvPr/>
          </p:nvSpPr>
          <p:spPr bwMode="auto">
            <a:xfrm>
              <a:off x="3339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8" name="Line 57"/>
            <p:cNvSpPr>
              <a:spLocks noChangeShapeType="1"/>
            </p:cNvSpPr>
            <p:nvPr/>
          </p:nvSpPr>
          <p:spPr bwMode="auto">
            <a:xfrm>
              <a:off x="3848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9" name="Line 58"/>
            <p:cNvSpPr>
              <a:spLocks noChangeShapeType="1"/>
            </p:cNvSpPr>
            <p:nvPr/>
          </p:nvSpPr>
          <p:spPr bwMode="auto">
            <a:xfrm>
              <a:off x="4187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0" name="Line 63"/>
            <p:cNvSpPr>
              <a:spLocks noChangeShapeType="1"/>
            </p:cNvSpPr>
            <p:nvPr/>
          </p:nvSpPr>
          <p:spPr bwMode="auto">
            <a:xfrm>
              <a:off x="3170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1" name="Line 64"/>
            <p:cNvSpPr>
              <a:spLocks noChangeShapeType="1"/>
            </p:cNvSpPr>
            <p:nvPr/>
          </p:nvSpPr>
          <p:spPr bwMode="auto">
            <a:xfrm>
              <a:off x="3509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2" name="Line 65"/>
            <p:cNvSpPr>
              <a:spLocks noChangeShapeType="1"/>
            </p:cNvSpPr>
            <p:nvPr/>
          </p:nvSpPr>
          <p:spPr bwMode="auto">
            <a:xfrm>
              <a:off x="3678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3" name="Line 66"/>
            <p:cNvSpPr>
              <a:spLocks noChangeShapeType="1"/>
            </p:cNvSpPr>
            <p:nvPr/>
          </p:nvSpPr>
          <p:spPr bwMode="auto">
            <a:xfrm>
              <a:off x="4355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Line 68"/>
          <p:cNvSpPr>
            <a:spLocks noChangeShapeType="1"/>
          </p:cNvSpPr>
          <p:nvPr/>
        </p:nvSpPr>
        <p:spPr bwMode="auto">
          <a:xfrm>
            <a:off x="4303713" y="5175250"/>
            <a:ext cx="3063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52" name="Group 96"/>
          <p:cNvGrpSpPr>
            <a:grpSpLocks/>
          </p:cNvGrpSpPr>
          <p:nvPr/>
        </p:nvGrpSpPr>
        <p:grpSpPr bwMode="auto">
          <a:xfrm>
            <a:off x="1768475" y="4138613"/>
            <a:ext cx="2265363" cy="346075"/>
            <a:chOff x="1114" y="2233"/>
            <a:chExt cx="1427" cy="218"/>
          </a:xfrm>
        </p:grpSpPr>
        <p:sp>
          <p:nvSpPr>
            <p:cNvPr id="67632" name="Rectangle 70"/>
            <p:cNvSpPr>
              <a:spLocks noChangeArrowheads="1"/>
            </p:cNvSpPr>
            <p:nvPr/>
          </p:nvSpPr>
          <p:spPr bwMode="auto">
            <a:xfrm>
              <a:off x="1114" y="2233"/>
              <a:ext cx="1427" cy="21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33" name="Line 71"/>
            <p:cNvSpPr>
              <a:spLocks noChangeShapeType="1"/>
            </p:cNvSpPr>
            <p:nvPr/>
          </p:nvSpPr>
          <p:spPr bwMode="auto">
            <a:xfrm>
              <a:off x="1404" y="22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4" name="Line 72"/>
            <p:cNvSpPr>
              <a:spLocks noChangeShapeType="1"/>
            </p:cNvSpPr>
            <p:nvPr/>
          </p:nvSpPr>
          <p:spPr bwMode="auto">
            <a:xfrm>
              <a:off x="1912" y="22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5" name="Line 73"/>
            <p:cNvSpPr>
              <a:spLocks noChangeShapeType="1"/>
            </p:cNvSpPr>
            <p:nvPr/>
          </p:nvSpPr>
          <p:spPr bwMode="auto">
            <a:xfrm>
              <a:off x="2251" y="22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553" name="Group 76"/>
          <p:cNvGrpSpPr>
            <a:grpSpLocks/>
          </p:cNvGrpSpPr>
          <p:nvPr/>
        </p:nvGrpSpPr>
        <p:grpSpPr bwMode="auto">
          <a:xfrm>
            <a:off x="1768475" y="3756025"/>
            <a:ext cx="2265363" cy="346075"/>
            <a:chOff x="1695" y="2426"/>
            <a:chExt cx="1427" cy="363"/>
          </a:xfrm>
        </p:grpSpPr>
        <p:sp>
          <p:nvSpPr>
            <p:cNvPr id="67627" name="Rectangle 77"/>
            <p:cNvSpPr>
              <a:spLocks noChangeArrowheads="1"/>
            </p:cNvSpPr>
            <p:nvPr/>
          </p:nvSpPr>
          <p:spPr bwMode="auto">
            <a:xfrm>
              <a:off x="1695" y="2426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28" name="Line 78"/>
            <p:cNvSpPr>
              <a:spLocks noChangeShapeType="1"/>
            </p:cNvSpPr>
            <p:nvPr/>
          </p:nvSpPr>
          <p:spPr bwMode="auto">
            <a:xfrm>
              <a:off x="1816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9" name="Line 79"/>
            <p:cNvSpPr>
              <a:spLocks noChangeShapeType="1"/>
            </p:cNvSpPr>
            <p:nvPr/>
          </p:nvSpPr>
          <p:spPr bwMode="auto">
            <a:xfrm>
              <a:off x="2155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0" name="Line 80"/>
            <p:cNvSpPr>
              <a:spLocks noChangeShapeType="1"/>
            </p:cNvSpPr>
            <p:nvPr/>
          </p:nvSpPr>
          <p:spPr bwMode="auto">
            <a:xfrm>
              <a:off x="2324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1" name="Line 81"/>
            <p:cNvSpPr>
              <a:spLocks noChangeShapeType="1"/>
            </p:cNvSpPr>
            <p:nvPr/>
          </p:nvSpPr>
          <p:spPr bwMode="auto">
            <a:xfrm>
              <a:off x="3001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554" name="Group 95"/>
          <p:cNvGrpSpPr>
            <a:grpSpLocks/>
          </p:cNvGrpSpPr>
          <p:nvPr/>
        </p:nvGrpSpPr>
        <p:grpSpPr bwMode="auto">
          <a:xfrm>
            <a:off x="4840288" y="3754438"/>
            <a:ext cx="2265362" cy="346075"/>
            <a:chOff x="3049" y="2015"/>
            <a:chExt cx="1427" cy="218"/>
          </a:xfrm>
        </p:grpSpPr>
        <p:sp>
          <p:nvSpPr>
            <p:cNvPr id="67619" name="Rectangle 83"/>
            <p:cNvSpPr>
              <a:spLocks noChangeArrowheads="1"/>
            </p:cNvSpPr>
            <p:nvPr/>
          </p:nvSpPr>
          <p:spPr bwMode="auto">
            <a:xfrm>
              <a:off x="3049" y="2015"/>
              <a:ext cx="1427" cy="2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20" name="Line 85"/>
            <p:cNvSpPr>
              <a:spLocks noChangeShapeType="1"/>
            </p:cNvSpPr>
            <p:nvPr/>
          </p:nvSpPr>
          <p:spPr bwMode="auto">
            <a:xfrm>
              <a:off x="3339" y="2038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1" name="Line 86"/>
            <p:cNvSpPr>
              <a:spLocks noChangeShapeType="1"/>
            </p:cNvSpPr>
            <p:nvPr/>
          </p:nvSpPr>
          <p:spPr bwMode="auto">
            <a:xfrm>
              <a:off x="3848" y="2038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2" name="Line 87"/>
            <p:cNvSpPr>
              <a:spLocks noChangeShapeType="1"/>
            </p:cNvSpPr>
            <p:nvPr/>
          </p:nvSpPr>
          <p:spPr bwMode="auto">
            <a:xfrm>
              <a:off x="4187" y="2038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3" name="Line 90"/>
            <p:cNvSpPr>
              <a:spLocks noChangeShapeType="1"/>
            </p:cNvSpPr>
            <p:nvPr/>
          </p:nvSpPr>
          <p:spPr bwMode="auto">
            <a:xfrm>
              <a:off x="3170" y="2044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4" name="Line 91"/>
            <p:cNvSpPr>
              <a:spLocks noChangeShapeType="1"/>
            </p:cNvSpPr>
            <p:nvPr/>
          </p:nvSpPr>
          <p:spPr bwMode="auto">
            <a:xfrm>
              <a:off x="3509" y="2044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5" name="Line 92"/>
            <p:cNvSpPr>
              <a:spLocks noChangeShapeType="1"/>
            </p:cNvSpPr>
            <p:nvPr/>
          </p:nvSpPr>
          <p:spPr bwMode="auto">
            <a:xfrm>
              <a:off x="3678" y="2044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26" name="Line 93"/>
            <p:cNvSpPr>
              <a:spLocks noChangeShapeType="1"/>
            </p:cNvSpPr>
            <p:nvPr/>
          </p:nvSpPr>
          <p:spPr bwMode="auto">
            <a:xfrm>
              <a:off x="4355" y="2044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555" name="Line 94"/>
          <p:cNvSpPr>
            <a:spLocks noChangeShapeType="1"/>
          </p:cNvSpPr>
          <p:nvPr/>
        </p:nvSpPr>
        <p:spPr bwMode="auto">
          <a:xfrm>
            <a:off x="4303713" y="4138613"/>
            <a:ext cx="3063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" name="Group 104"/>
          <p:cNvGrpSpPr>
            <a:grpSpLocks/>
          </p:cNvGrpSpPr>
          <p:nvPr/>
        </p:nvGrpSpPr>
        <p:grpSpPr bwMode="auto">
          <a:xfrm>
            <a:off x="1768475" y="5597525"/>
            <a:ext cx="2265363" cy="346075"/>
            <a:chOff x="1114" y="3031"/>
            <a:chExt cx="1427" cy="218"/>
          </a:xfrm>
        </p:grpSpPr>
        <p:sp>
          <p:nvSpPr>
            <p:cNvPr id="67613" name="Rectangle 98"/>
            <p:cNvSpPr>
              <a:spLocks noChangeArrowheads="1"/>
            </p:cNvSpPr>
            <p:nvPr/>
          </p:nvSpPr>
          <p:spPr bwMode="auto">
            <a:xfrm>
              <a:off x="1114" y="3031"/>
              <a:ext cx="1427" cy="21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14" name="Line 99"/>
            <p:cNvSpPr>
              <a:spLocks noChangeShapeType="1"/>
            </p:cNvSpPr>
            <p:nvPr/>
          </p:nvSpPr>
          <p:spPr bwMode="auto">
            <a:xfrm>
              <a:off x="1235" y="3055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5" name="Line 100"/>
            <p:cNvSpPr>
              <a:spLocks noChangeShapeType="1"/>
            </p:cNvSpPr>
            <p:nvPr/>
          </p:nvSpPr>
          <p:spPr bwMode="auto">
            <a:xfrm>
              <a:off x="2251" y="3055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6" name="Line 101"/>
            <p:cNvSpPr>
              <a:spLocks noChangeShapeType="1"/>
            </p:cNvSpPr>
            <p:nvPr/>
          </p:nvSpPr>
          <p:spPr bwMode="auto">
            <a:xfrm>
              <a:off x="1743" y="3055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7" name="Line 102"/>
            <p:cNvSpPr>
              <a:spLocks noChangeShapeType="1"/>
            </p:cNvSpPr>
            <p:nvPr/>
          </p:nvSpPr>
          <p:spPr bwMode="auto">
            <a:xfrm>
              <a:off x="2082" y="3055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8" name="Line 103"/>
            <p:cNvSpPr>
              <a:spLocks noChangeShapeType="1"/>
            </p:cNvSpPr>
            <p:nvPr/>
          </p:nvSpPr>
          <p:spPr bwMode="auto">
            <a:xfrm>
              <a:off x="1404" y="3055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21"/>
          <p:cNvGrpSpPr>
            <a:grpSpLocks/>
          </p:cNvGrpSpPr>
          <p:nvPr/>
        </p:nvGrpSpPr>
        <p:grpSpPr bwMode="auto">
          <a:xfrm>
            <a:off x="4840288" y="5213350"/>
            <a:ext cx="2265362" cy="346075"/>
            <a:chOff x="3049" y="2837"/>
            <a:chExt cx="1427" cy="218"/>
          </a:xfrm>
        </p:grpSpPr>
        <p:sp>
          <p:nvSpPr>
            <p:cNvPr id="67610" name="Rectangle 115"/>
            <p:cNvSpPr>
              <a:spLocks noChangeArrowheads="1"/>
            </p:cNvSpPr>
            <p:nvPr/>
          </p:nvSpPr>
          <p:spPr bwMode="auto">
            <a:xfrm>
              <a:off x="3049" y="2837"/>
              <a:ext cx="1427" cy="21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11" name="Line 119"/>
            <p:cNvSpPr>
              <a:spLocks noChangeShapeType="1"/>
            </p:cNvSpPr>
            <p:nvPr/>
          </p:nvSpPr>
          <p:spPr bwMode="auto">
            <a:xfrm>
              <a:off x="4355" y="28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12" name="Line 120"/>
            <p:cNvSpPr>
              <a:spLocks noChangeShapeType="1"/>
            </p:cNvSpPr>
            <p:nvPr/>
          </p:nvSpPr>
          <p:spPr bwMode="auto">
            <a:xfrm>
              <a:off x="3508" y="28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12"/>
          <p:cNvGrpSpPr>
            <a:grpSpLocks/>
          </p:cNvGrpSpPr>
          <p:nvPr/>
        </p:nvGrpSpPr>
        <p:grpSpPr bwMode="auto">
          <a:xfrm>
            <a:off x="4840288" y="5213350"/>
            <a:ext cx="2265362" cy="346075"/>
            <a:chOff x="3049" y="2811"/>
            <a:chExt cx="1427" cy="218"/>
          </a:xfrm>
        </p:grpSpPr>
        <p:sp>
          <p:nvSpPr>
            <p:cNvPr id="67602" name="Rectangle 55"/>
            <p:cNvSpPr>
              <a:spLocks noChangeArrowheads="1"/>
            </p:cNvSpPr>
            <p:nvPr/>
          </p:nvSpPr>
          <p:spPr bwMode="auto">
            <a:xfrm>
              <a:off x="3049" y="2811"/>
              <a:ext cx="1427" cy="2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7603" name="Line 59"/>
            <p:cNvSpPr>
              <a:spLocks noChangeShapeType="1"/>
            </p:cNvSpPr>
            <p:nvPr/>
          </p:nvSpPr>
          <p:spPr bwMode="auto">
            <a:xfrm>
              <a:off x="4355" y="2836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4" name="Line 60"/>
            <p:cNvSpPr>
              <a:spLocks noChangeShapeType="1"/>
            </p:cNvSpPr>
            <p:nvPr/>
          </p:nvSpPr>
          <p:spPr bwMode="auto">
            <a:xfrm>
              <a:off x="3508" y="2836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5" name="Line 107"/>
            <p:cNvSpPr>
              <a:spLocks noChangeShapeType="1"/>
            </p:cNvSpPr>
            <p:nvPr/>
          </p:nvSpPr>
          <p:spPr bwMode="auto">
            <a:xfrm>
              <a:off x="3170" y="2837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6" name="Line 108"/>
            <p:cNvSpPr>
              <a:spLocks noChangeShapeType="1"/>
            </p:cNvSpPr>
            <p:nvPr/>
          </p:nvSpPr>
          <p:spPr bwMode="auto">
            <a:xfrm>
              <a:off x="4186" y="2837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7" name="Line 109"/>
            <p:cNvSpPr>
              <a:spLocks noChangeShapeType="1"/>
            </p:cNvSpPr>
            <p:nvPr/>
          </p:nvSpPr>
          <p:spPr bwMode="auto">
            <a:xfrm>
              <a:off x="3678" y="2837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8" name="Line 110"/>
            <p:cNvSpPr>
              <a:spLocks noChangeShapeType="1"/>
            </p:cNvSpPr>
            <p:nvPr/>
          </p:nvSpPr>
          <p:spPr bwMode="auto">
            <a:xfrm>
              <a:off x="4017" y="2837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09" name="Line 111"/>
            <p:cNvSpPr>
              <a:spLocks noChangeShapeType="1"/>
            </p:cNvSpPr>
            <p:nvPr/>
          </p:nvSpPr>
          <p:spPr bwMode="auto">
            <a:xfrm>
              <a:off x="3339" y="2837"/>
              <a:ext cx="0" cy="16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" y="3733800"/>
            <a:ext cx="946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Warp X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671513" y="4114800"/>
            <a:ext cx="941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Warp Y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96150" y="3733800"/>
            <a:ext cx="933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/>
              <a:t>Warp Z</a:t>
            </a:r>
          </a:p>
        </p:txBody>
      </p:sp>
    </p:spTree>
    <p:extLst>
      <p:ext uri="{BB962C8B-B14F-4D97-AF65-F5344CB8AC3E}">
        <p14:creationId xmlns:p14="http://schemas.microsoft.com/office/powerpoint/2010/main" val="8111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8555" grpId="0" animBg="1"/>
      <p:bldP spid="5" grpId="0"/>
      <p:bldP spid="70" grpId="0"/>
      <p:bldP spid="7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Dynamic Warp Formation/Merging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76200" y="1565276"/>
            <a:ext cx="8610600" cy="5194300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Idea: </a:t>
            </a:r>
            <a:r>
              <a:rPr lang="en-US" altLang="x-none">
                <a:solidFill>
                  <a:srgbClr val="0000FF"/>
                </a:solidFill>
                <a:ea typeface="ＭＳ Ｐゴシック" charset="-128"/>
              </a:rPr>
              <a:t>Dynamically merge threads executing the same instruction (after branch divergence)</a:t>
            </a: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pPr>
              <a:buFont typeface="Wingdings" charset="2"/>
              <a:buNone/>
            </a:pPr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  <a:p>
            <a:pPr marL="342900" lvl="1" indent="-342900">
              <a:buClr>
                <a:schemeClr val="accent1"/>
              </a:buClr>
              <a:buSzPct val="65000"/>
              <a:buFont typeface="Wingdings" charset="2"/>
              <a:buChar char="n"/>
            </a:pPr>
            <a:r>
              <a:rPr lang="en-US" altLang="x-none" dirty="0">
                <a:ea typeface="ＭＳ Ｐゴシック" charset="-128"/>
              </a:rPr>
              <a:t>Fung et al., </a:t>
            </a:r>
            <a:r>
              <a:rPr lang="ja-JP" altLang="en-US" dirty="0">
                <a:ea typeface="ＭＳ Ｐゴシック" charset="-128"/>
              </a:rPr>
              <a:t>“</a:t>
            </a:r>
            <a:r>
              <a:rPr lang="en-US" altLang="ja-JP" dirty="0">
                <a:solidFill>
                  <a:srgbClr val="0000FF"/>
                </a:solidFill>
                <a:ea typeface="ＭＳ Ｐゴシック" charset="-128"/>
              </a:rPr>
              <a:t>Dynamic Warp Formation and Scheduling for Efficient GPU Control Flow</a:t>
            </a:r>
            <a:r>
              <a:rPr lang="en-US" altLang="ja-JP" dirty="0">
                <a:ea typeface="ＭＳ Ｐゴシック" charset="-128"/>
              </a:rPr>
              <a:t>,</a:t>
            </a:r>
            <a:r>
              <a:rPr lang="ja-JP" altLang="en-US" dirty="0">
                <a:ea typeface="ＭＳ Ｐゴシック" charset="-128"/>
              </a:rPr>
              <a:t>”</a:t>
            </a:r>
            <a:r>
              <a:rPr lang="en-US" altLang="ja-JP" dirty="0">
                <a:ea typeface="ＭＳ Ｐゴシック" charset="-128"/>
              </a:rPr>
              <a:t> MICRO 2007.</a:t>
            </a:r>
          </a:p>
          <a:p>
            <a:endParaRPr lang="en-US" altLang="x-none" dirty="0">
              <a:solidFill>
                <a:srgbClr val="0000FF"/>
              </a:solidFill>
              <a:ea typeface="ＭＳ Ｐゴシック" charset="-128"/>
            </a:endParaRPr>
          </a:p>
        </p:txBody>
      </p:sp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2690813" y="3862388"/>
            <a:ext cx="2265362" cy="346075"/>
            <a:chOff x="1695" y="2595"/>
            <a:chExt cx="1427" cy="218"/>
          </a:xfrm>
        </p:grpSpPr>
        <p:sp>
          <p:nvSpPr>
            <p:cNvPr id="68689" name="Rectangle 78"/>
            <p:cNvSpPr>
              <a:spLocks noChangeArrowheads="1"/>
            </p:cNvSpPr>
            <p:nvPr/>
          </p:nvSpPr>
          <p:spPr bwMode="auto">
            <a:xfrm>
              <a:off x="1695" y="2595"/>
              <a:ext cx="1427" cy="21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90" name="Line 79"/>
            <p:cNvSpPr>
              <a:spLocks noChangeShapeType="1"/>
            </p:cNvSpPr>
            <p:nvPr/>
          </p:nvSpPr>
          <p:spPr bwMode="auto">
            <a:xfrm>
              <a:off x="1985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1" name="Line 80"/>
            <p:cNvSpPr>
              <a:spLocks noChangeShapeType="1"/>
            </p:cNvSpPr>
            <p:nvPr/>
          </p:nvSpPr>
          <p:spPr bwMode="auto">
            <a:xfrm>
              <a:off x="2493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2" name="Line 82"/>
            <p:cNvSpPr>
              <a:spLocks noChangeShapeType="1"/>
            </p:cNvSpPr>
            <p:nvPr/>
          </p:nvSpPr>
          <p:spPr bwMode="auto">
            <a:xfrm>
              <a:off x="2832" y="2624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3" name="Line 154"/>
            <p:cNvSpPr>
              <a:spLocks noChangeShapeType="1"/>
            </p:cNvSpPr>
            <p:nvPr/>
          </p:nvSpPr>
          <p:spPr bwMode="auto">
            <a:xfrm>
              <a:off x="3001" y="2620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4" name="Line 155"/>
            <p:cNvSpPr>
              <a:spLocks noChangeShapeType="1"/>
            </p:cNvSpPr>
            <p:nvPr/>
          </p:nvSpPr>
          <p:spPr bwMode="auto">
            <a:xfrm>
              <a:off x="2154" y="2620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2690813" y="2057400"/>
            <a:ext cx="2265362" cy="346075"/>
            <a:chOff x="1695" y="1555"/>
            <a:chExt cx="1427" cy="363"/>
          </a:xfrm>
        </p:grpSpPr>
        <p:sp>
          <p:nvSpPr>
            <p:cNvPr id="68680" name="Rectangle 5"/>
            <p:cNvSpPr>
              <a:spLocks noChangeArrowheads="1"/>
            </p:cNvSpPr>
            <p:nvPr/>
          </p:nvSpPr>
          <p:spPr bwMode="auto">
            <a:xfrm>
              <a:off x="1695" y="1555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81" name="Line 6"/>
            <p:cNvSpPr>
              <a:spLocks noChangeShapeType="1"/>
            </p:cNvSpPr>
            <p:nvPr/>
          </p:nvSpPr>
          <p:spPr bwMode="auto">
            <a:xfrm>
              <a:off x="1816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2" name="Line 7"/>
            <p:cNvSpPr>
              <a:spLocks noChangeShapeType="1"/>
            </p:cNvSpPr>
            <p:nvPr/>
          </p:nvSpPr>
          <p:spPr bwMode="auto">
            <a:xfrm>
              <a:off x="1985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3" name="Line 8"/>
            <p:cNvSpPr>
              <a:spLocks noChangeShapeType="1"/>
            </p:cNvSpPr>
            <p:nvPr/>
          </p:nvSpPr>
          <p:spPr bwMode="auto">
            <a:xfrm>
              <a:off x="2155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4" name="Line 9"/>
            <p:cNvSpPr>
              <a:spLocks noChangeShapeType="1"/>
            </p:cNvSpPr>
            <p:nvPr/>
          </p:nvSpPr>
          <p:spPr bwMode="auto">
            <a:xfrm>
              <a:off x="2324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5" name="Line 10"/>
            <p:cNvSpPr>
              <a:spLocks noChangeShapeType="1"/>
            </p:cNvSpPr>
            <p:nvPr/>
          </p:nvSpPr>
          <p:spPr bwMode="auto">
            <a:xfrm>
              <a:off x="2493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6" name="Line 11"/>
            <p:cNvSpPr>
              <a:spLocks noChangeShapeType="1"/>
            </p:cNvSpPr>
            <p:nvPr/>
          </p:nvSpPr>
          <p:spPr bwMode="auto">
            <a:xfrm>
              <a:off x="2662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7" name="Line 12"/>
            <p:cNvSpPr>
              <a:spLocks noChangeShapeType="1"/>
            </p:cNvSpPr>
            <p:nvPr/>
          </p:nvSpPr>
          <p:spPr bwMode="auto">
            <a:xfrm>
              <a:off x="2832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8" name="Line 13"/>
            <p:cNvSpPr>
              <a:spLocks noChangeShapeType="1"/>
            </p:cNvSpPr>
            <p:nvPr/>
          </p:nvSpPr>
          <p:spPr bwMode="auto">
            <a:xfrm>
              <a:off x="3001" y="1604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2690813" y="2787650"/>
            <a:ext cx="2265362" cy="344488"/>
            <a:chOff x="1695" y="1991"/>
            <a:chExt cx="1427" cy="363"/>
          </a:xfrm>
        </p:grpSpPr>
        <p:sp>
          <p:nvSpPr>
            <p:cNvPr id="68671" name="Rectangle 14"/>
            <p:cNvSpPr>
              <a:spLocks noChangeArrowheads="1"/>
            </p:cNvSpPr>
            <p:nvPr/>
          </p:nvSpPr>
          <p:spPr bwMode="auto">
            <a:xfrm>
              <a:off x="1695" y="1991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72" name="Line 15"/>
            <p:cNvSpPr>
              <a:spLocks noChangeShapeType="1"/>
            </p:cNvSpPr>
            <p:nvPr/>
          </p:nvSpPr>
          <p:spPr bwMode="auto">
            <a:xfrm>
              <a:off x="1816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3" name="Line 16"/>
            <p:cNvSpPr>
              <a:spLocks noChangeShapeType="1"/>
            </p:cNvSpPr>
            <p:nvPr/>
          </p:nvSpPr>
          <p:spPr bwMode="auto">
            <a:xfrm>
              <a:off x="1985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4" name="Line 17"/>
            <p:cNvSpPr>
              <a:spLocks noChangeShapeType="1"/>
            </p:cNvSpPr>
            <p:nvPr/>
          </p:nvSpPr>
          <p:spPr bwMode="auto">
            <a:xfrm>
              <a:off x="2155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5" name="Line 18"/>
            <p:cNvSpPr>
              <a:spLocks noChangeShapeType="1"/>
            </p:cNvSpPr>
            <p:nvPr/>
          </p:nvSpPr>
          <p:spPr bwMode="auto">
            <a:xfrm>
              <a:off x="2324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6" name="Line 19"/>
            <p:cNvSpPr>
              <a:spLocks noChangeShapeType="1"/>
            </p:cNvSpPr>
            <p:nvPr/>
          </p:nvSpPr>
          <p:spPr bwMode="auto">
            <a:xfrm>
              <a:off x="2493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7" name="Line 20"/>
            <p:cNvSpPr>
              <a:spLocks noChangeShapeType="1"/>
            </p:cNvSpPr>
            <p:nvPr/>
          </p:nvSpPr>
          <p:spPr bwMode="auto">
            <a:xfrm>
              <a:off x="2662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8" name="Line 21"/>
            <p:cNvSpPr>
              <a:spLocks noChangeShapeType="1"/>
            </p:cNvSpPr>
            <p:nvPr/>
          </p:nvSpPr>
          <p:spPr bwMode="auto">
            <a:xfrm>
              <a:off x="2832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9" name="Line 22"/>
            <p:cNvSpPr>
              <a:spLocks noChangeShapeType="1"/>
            </p:cNvSpPr>
            <p:nvPr/>
          </p:nvSpPr>
          <p:spPr bwMode="auto">
            <a:xfrm>
              <a:off x="3001" y="2040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95"/>
          <p:cNvGrpSpPr>
            <a:grpSpLocks/>
          </p:cNvGrpSpPr>
          <p:nvPr/>
        </p:nvGrpSpPr>
        <p:grpSpPr bwMode="auto">
          <a:xfrm>
            <a:off x="2690813" y="2403475"/>
            <a:ext cx="2265362" cy="346075"/>
            <a:chOff x="3364" y="1555"/>
            <a:chExt cx="1427" cy="363"/>
          </a:xfrm>
        </p:grpSpPr>
        <p:sp>
          <p:nvSpPr>
            <p:cNvPr id="68662" name="Rectangle 55"/>
            <p:cNvSpPr>
              <a:spLocks noChangeArrowheads="1"/>
            </p:cNvSpPr>
            <p:nvPr/>
          </p:nvSpPr>
          <p:spPr bwMode="auto">
            <a:xfrm>
              <a:off x="3364" y="1555"/>
              <a:ext cx="1427" cy="36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63" name="Line 56"/>
            <p:cNvSpPr>
              <a:spLocks noChangeShapeType="1"/>
            </p:cNvSpPr>
            <p:nvPr/>
          </p:nvSpPr>
          <p:spPr bwMode="auto">
            <a:xfrm>
              <a:off x="3485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4" name="Line 57"/>
            <p:cNvSpPr>
              <a:spLocks noChangeShapeType="1"/>
            </p:cNvSpPr>
            <p:nvPr/>
          </p:nvSpPr>
          <p:spPr bwMode="auto">
            <a:xfrm>
              <a:off x="3654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5" name="Line 58"/>
            <p:cNvSpPr>
              <a:spLocks noChangeShapeType="1"/>
            </p:cNvSpPr>
            <p:nvPr/>
          </p:nvSpPr>
          <p:spPr bwMode="auto">
            <a:xfrm>
              <a:off x="3824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6" name="Line 59"/>
            <p:cNvSpPr>
              <a:spLocks noChangeShapeType="1"/>
            </p:cNvSpPr>
            <p:nvPr/>
          </p:nvSpPr>
          <p:spPr bwMode="auto">
            <a:xfrm>
              <a:off x="3993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7" name="Line 60"/>
            <p:cNvSpPr>
              <a:spLocks noChangeShapeType="1"/>
            </p:cNvSpPr>
            <p:nvPr/>
          </p:nvSpPr>
          <p:spPr bwMode="auto">
            <a:xfrm>
              <a:off x="4162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8" name="Line 61"/>
            <p:cNvSpPr>
              <a:spLocks noChangeShapeType="1"/>
            </p:cNvSpPr>
            <p:nvPr/>
          </p:nvSpPr>
          <p:spPr bwMode="auto">
            <a:xfrm>
              <a:off x="4331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9" name="Line 62"/>
            <p:cNvSpPr>
              <a:spLocks noChangeShapeType="1"/>
            </p:cNvSpPr>
            <p:nvPr/>
          </p:nvSpPr>
          <p:spPr bwMode="auto">
            <a:xfrm>
              <a:off x="4501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0" name="Line 63"/>
            <p:cNvSpPr>
              <a:spLocks noChangeShapeType="1"/>
            </p:cNvSpPr>
            <p:nvPr/>
          </p:nvSpPr>
          <p:spPr bwMode="auto">
            <a:xfrm>
              <a:off x="4670" y="1604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96"/>
          <p:cNvGrpSpPr>
            <a:grpSpLocks/>
          </p:cNvGrpSpPr>
          <p:nvPr/>
        </p:nvGrpSpPr>
        <p:grpSpPr bwMode="auto">
          <a:xfrm>
            <a:off x="2690813" y="3133725"/>
            <a:ext cx="2265362" cy="346075"/>
            <a:chOff x="3364" y="1991"/>
            <a:chExt cx="1427" cy="363"/>
          </a:xfrm>
        </p:grpSpPr>
        <p:sp>
          <p:nvSpPr>
            <p:cNvPr id="68653" name="Rectangle 64"/>
            <p:cNvSpPr>
              <a:spLocks noChangeArrowheads="1"/>
            </p:cNvSpPr>
            <p:nvPr/>
          </p:nvSpPr>
          <p:spPr bwMode="auto">
            <a:xfrm>
              <a:off x="3364" y="1991"/>
              <a:ext cx="1427" cy="363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54" name="Line 65"/>
            <p:cNvSpPr>
              <a:spLocks noChangeShapeType="1"/>
            </p:cNvSpPr>
            <p:nvPr/>
          </p:nvSpPr>
          <p:spPr bwMode="auto">
            <a:xfrm>
              <a:off x="3485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5" name="Line 66"/>
            <p:cNvSpPr>
              <a:spLocks noChangeShapeType="1"/>
            </p:cNvSpPr>
            <p:nvPr/>
          </p:nvSpPr>
          <p:spPr bwMode="auto">
            <a:xfrm>
              <a:off x="3654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6" name="Line 67"/>
            <p:cNvSpPr>
              <a:spLocks noChangeShapeType="1"/>
            </p:cNvSpPr>
            <p:nvPr/>
          </p:nvSpPr>
          <p:spPr bwMode="auto">
            <a:xfrm>
              <a:off x="3824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7" name="Line 68"/>
            <p:cNvSpPr>
              <a:spLocks noChangeShapeType="1"/>
            </p:cNvSpPr>
            <p:nvPr/>
          </p:nvSpPr>
          <p:spPr bwMode="auto">
            <a:xfrm>
              <a:off x="3993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8" name="Line 69"/>
            <p:cNvSpPr>
              <a:spLocks noChangeShapeType="1"/>
            </p:cNvSpPr>
            <p:nvPr/>
          </p:nvSpPr>
          <p:spPr bwMode="auto">
            <a:xfrm>
              <a:off x="4162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9" name="Line 70"/>
            <p:cNvSpPr>
              <a:spLocks noChangeShapeType="1"/>
            </p:cNvSpPr>
            <p:nvPr/>
          </p:nvSpPr>
          <p:spPr bwMode="auto">
            <a:xfrm>
              <a:off x="4331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0" name="Line 71"/>
            <p:cNvSpPr>
              <a:spLocks noChangeShapeType="1"/>
            </p:cNvSpPr>
            <p:nvPr/>
          </p:nvSpPr>
          <p:spPr bwMode="auto">
            <a:xfrm>
              <a:off x="4501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1" name="Line 72"/>
            <p:cNvSpPr>
              <a:spLocks noChangeShapeType="1"/>
            </p:cNvSpPr>
            <p:nvPr/>
          </p:nvSpPr>
          <p:spPr bwMode="auto">
            <a:xfrm>
              <a:off x="4670" y="2040"/>
              <a:ext cx="0" cy="26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2690813" y="3517900"/>
            <a:ext cx="2265362" cy="346075"/>
            <a:chOff x="1695" y="2426"/>
            <a:chExt cx="1427" cy="363"/>
          </a:xfrm>
        </p:grpSpPr>
        <p:sp>
          <p:nvSpPr>
            <p:cNvPr id="68648" name="Rectangle 23"/>
            <p:cNvSpPr>
              <a:spLocks noChangeArrowheads="1"/>
            </p:cNvSpPr>
            <p:nvPr/>
          </p:nvSpPr>
          <p:spPr bwMode="auto">
            <a:xfrm>
              <a:off x="1695" y="2426"/>
              <a:ext cx="1427" cy="363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49" name="Line 24"/>
            <p:cNvSpPr>
              <a:spLocks noChangeShapeType="1"/>
            </p:cNvSpPr>
            <p:nvPr/>
          </p:nvSpPr>
          <p:spPr bwMode="auto">
            <a:xfrm>
              <a:off x="1816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0" name="Line 25"/>
            <p:cNvSpPr>
              <a:spLocks noChangeShapeType="1"/>
            </p:cNvSpPr>
            <p:nvPr/>
          </p:nvSpPr>
          <p:spPr bwMode="auto">
            <a:xfrm>
              <a:off x="2155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1" name="Line 26"/>
            <p:cNvSpPr>
              <a:spLocks noChangeShapeType="1"/>
            </p:cNvSpPr>
            <p:nvPr/>
          </p:nvSpPr>
          <p:spPr bwMode="auto">
            <a:xfrm>
              <a:off x="2324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2" name="Line 27"/>
            <p:cNvSpPr>
              <a:spLocks noChangeShapeType="1"/>
            </p:cNvSpPr>
            <p:nvPr/>
          </p:nvSpPr>
          <p:spPr bwMode="auto">
            <a:xfrm>
              <a:off x="3001" y="2475"/>
              <a:ext cx="0" cy="266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618" name="Group 128"/>
          <p:cNvGrpSpPr>
            <a:grpSpLocks/>
          </p:cNvGrpSpPr>
          <p:nvPr/>
        </p:nvGrpSpPr>
        <p:grpSpPr bwMode="auto">
          <a:xfrm>
            <a:off x="885825" y="2365375"/>
            <a:ext cx="1343025" cy="3073400"/>
            <a:chOff x="3001" y="1193"/>
            <a:chExt cx="846" cy="1936"/>
          </a:xfrm>
        </p:grpSpPr>
        <p:sp>
          <p:nvSpPr>
            <p:cNvPr id="68638" name="Rectangle 129"/>
            <p:cNvSpPr>
              <a:spLocks noChangeArrowheads="1"/>
            </p:cNvSpPr>
            <p:nvPr/>
          </p:nvSpPr>
          <p:spPr bwMode="auto">
            <a:xfrm>
              <a:off x="3170" y="1193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39" name="Rectangle 130"/>
            <p:cNvSpPr>
              <a:spLocks noChangeArrowheads="1"/>
            </p:cNvSpPr>
            <p:nvPr/>
          </p:nvSpPr>
          <p:spPr bwMode="auto">
            <a:xfrm>
              <a:off x="3170" y="162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Branch</a:t>
              </a:r>
            </a:p>
          </p:txBody>
        </p:sp>
        <p:sp>
          <p:nvSpPr>
            <p:cNvPr id="68640" name="Rectangle 131"/>
            <p:cNvSpPr>
              <a:spLocks noChangeArrowheads="1"/>
            </p:cNvSpPr>
            <p:nvPr/>
          </p:nvSpPr>
          <p:spPr bwMode="auto">
            <a:xfrm>
              <a:off x="3339" y="2064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Path A</a:t>
              </a:r>
            </a:p>
          </p:txBody>
        </p:sp>
        <p:sp>
          <p:nvSpPr>
            <p:cNvPr id="68641" name="Rectangle 132"/>
            <p:cNvSpPr>
              <a:spLocks noChangeArrowheads="1"/>
            </p:cNvSpPr>
            <p:nvPr/>
          </p:nvSpPr>
          <p:spPr bwMode="auto">
            <a:xfrm>
              <a:off x="3001" y="2499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800">
                  <a:solidFill>
                    <a:srgbClr val="000000"/>
                  </a:solidFill>
                </a:rPr>
                <a:t>Path B</a:t>
              </a:r>
            </a:p>
          </p:txBody>
        </p:sp>
        <p:sp>
          <p:nvSpPr>
            <p:cNvPr id="68642" name="Rectangle 133"/>
            <p:cNvSpPr>
              <a:spLocks noChangeArrowheads="1"/>
            </p:cNvSpPr>
            <p:nvPr/>
          </p:nvSpPr>
          <p:spPr bwMode="auto">
            <a:xfrm>
              <a:off x="3170" y="2935"/>
              <a:ext cx="508" cy="194"/>
            </a:xfrm>
            <a:prstGeom prst="rect">
              <a:avLst/>
            </a:prstGeom>
            <a:solidFill>
              <a:srgbClr val="CC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cxnSp>
          <p:nvCxnSpPr>
            <p:cNvPr id="68643" name="AutoShape 134"/>
            <p:cNvCxnSpPr>
              <a:cxnSpLocks noChangeShapeType="1"/>
              <a:stCxn id="68638" idx="2"/>
              <a:endCxn id="68639" idx="0"/>
            </p:cNvCxnSpPr>
            <p:nvPr/>
          </p:nvCxnSpPr>
          <p:spPr bwMode="auto">
            <a:xfrm rot="5400000">
              <a:off x="3312" y="1508"/>
              <a:ext cx="2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44" name="AutoShape 135"/>
            <p:cNvCxnSpPr>
              <a:cxnSpLocks noChangeShapeType="1"/>
              <a:stCxn id="68639" idx="2"/>
              <a:endCxn id="68641" idx="0"/>
            </p:cNvCxnSpPr>
            <p:nvPr/>
          </p:nvCxnSpPr>
          <p:spPr bwMode="auto">
            <a:xfrm rot="5400000">
              <a:off x="3011" y="2076"/>
              <a:ext cx="658" cy="169"/>
            </a:xfrm>
            <a:prstGeom prst="curvedConnector3">
              <a:avLst>
                <a:gd name="adj1" fmla="val 2006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45" name="AutoShape 136"/>
            <p:cNvCxnSpPr>
              <a:cxnSpLocks noChangeShapeType="1"/>
              <a:stCxn id="68639" idx="2"/>
              <a:endCxn id="68640" idx="0"/>
            </p:cNvCxnSpPr>
            <p:nvPr/>
          </p:nvCxnSpPr>
          <p:spPr bwMode="auto">
            <a:xfrm rot="16200000" flipH="1">
              <a:off x="3397" y="1859"/>
              <a:ext cx="223" cy="169"/>
            </a:xfrm>
            <a:prstGeom prst="curvedConnector3">
              <a:avLst>
                <a:gd name="adj1" fmla="val 49778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46" name="AutoShape 137"/>
            <p:cNvCxnSpPr>
              <a:cxnSpLocks noChangeShapeType="1"/>
              <a:stCxn id="68640" idx="2"/>
              <a:endCxn id="68642" idx="0"/>
            </p:cNvCxnSpPr>
            <p:nvPr/>
          </p:nvCxnSpPr>
          <p:spPr bwMode="auto">
            <a:xfrm rot="5400000">
              <a:off x="3179" y="2512"/>
              <a:ext cx="659" cy="169"/>
            </a:xfrm>
            <a:prstGeom prst="curvedConnector3">
              <a:avLst>
                <a:gd name="adj1" fmla="val 82852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47" name="AutoShape 138"/>
            <p:cNvCxnSpPr>
              <a:cxnSpLocks noChangeShapeType="1"/>
              <a:stCxn id="68641" idx="2"/>
              <a:endCxn id="68642" idx="0"/>
            </p:cNvCxnSpPr>
            <p:nvPr/>
          </p:nvCxnSpPr>
          <p:spPr bwMode="auto">
            <a:xfrm rot="16200000" flipH="1">
              <a:off x="3228" y="2729"/>
              <a:ext cx="224" cy="16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0" name="Rectangle 143"/>
          <p:cNvSpPr>
            <a:spLocks noChangeArrowheads="1"/>
          </p:cNvSpPr>
          <p:nvPr/>
        </p:nvSpPr>
        <p:spPr bwMode="auto">
          <a:xfrm>
            <a:off x="1154113" y="236537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71" name="Rectangle 144"/>
          <p:cNvSpPr>
            <a:spLocks noChangeArrowheads="1"/>
          </p:cNvSpPr>
          <p:nvPr/>
        </p:nvSpPr>
        <p:spPr bwMode="auto">
          <a:xfrm>
            <a:off x="1154113" y="3057525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Branch</a:t>
            </a:r>
          </a:p>
        </p:txBody>
      </p:sp>
      <p:sp>
        <p:nvSpPr>
          <p:cNvPr id="72" name="Rectangle 145"/>
          <p:cNvSpPr>
            <a:spLocks noChangeArrowheads="1"/>
          </p:cNvSpPr>
          <p:nvPr/>
        </p:nvSpPr>
        <p:spPr bwMode="auto">
          <a:xfrm>
            <a:off x="1422400" y="3748088"/>
            <a:ext cx="806450" cy="307975"/>
          </a:xfrm>
          <a:prstGeom prst="rect">
            <a:avLst/>
          </a:prstGeom>
          <a:solidFill>
            <a:srgbClr val="FF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800">
                <a:solidFill>
                  <a:srgbClr val="000000"/>
                </a:solidFill>
              </a:rPr>
              <a:t>Path A</a:t>
            </a:r>
          </a:p>
        </p:txBody>
      </p:sp>
      <p:sp>
        <p:nvSpPr>
          <p:cNvPr id="73" name="Rectangle 153"/>
          <p:cNvSpPr>
            <a:spLocks noChangeArrowheads="1"/>
          </p:cNvSpPr>
          <p:nvPr/>
        </p:nvSpPr>
        <p:spPr bwMode="auto">
          <a:xfrm>
            <a:off x="3841750" y="3479800"/>
            <a:ext cx="768350" cy="766763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sp>
        <p:nvSpPr>
          <p:cNvPr id="74" name="Rectangle 156"/>
          <p:cNvSpPr>
            <a:spLocks noChangeArrowheads="1"/>
          </p:cNvSpPr>
          <p:nvPr/>
        </p:nvSpPr>
        <p:spPr bwMode="auto">
          <a:xfrm>
            <a:off x="3035300" y="3479800"/>
            <a:ext cx="230188" cy="766763"/>
          </a:xfrm>
          <a:prstGeom prst="rect">
            <a:avLst/>
          </a:prstGeom>
          <a:noFill/>
          <a:ln w="38100">
            <a:solidFill>
              <a:srgbClr val="00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solidFill>
                <a:srgbClr val="000000"/>
              </a:solidFill>
            </a:endParaRPr>
          </a:p>
        </p:txBody>
      </p:sp>
      <p:grpSp>
        <p:nvGrpSpPr>
          <p:cNvPr id="9" name="Group 159"/>
          <p:cNvGrpSpPr>
            <a:grpSpLocks/>
          </p:cNvGrpSpPr>
          <p:nvPr/>
        </p:nvGrpSpPr>
        <p:grpSpPr bwMode="auto">
          <a:xfrm>
            <a:off x="5878513" y="3517900"/>
            <a:ext cx="2265362" cy="346075"/>
            <a:chOff x="3049" y="2594"/>
            <a:chExt cx="1427" cy="218"/>
          </a:xfrm>
        </p:grpSpPr>
        <p:sp>
          <p:nvSpPr>
            <p:cNvPr id="68630" name="Rectangle 160"/>
            <p:cNvSpPr>
              <a:spLocks noChangeArrowheads="1"/>
            </p:cNvSpPr>
            <p:nvPr/>
          </p:nvSpPr>
          <p:spPr bwMode="auto">
            <a:xfrm>
              <a:off x="3049" y="2594"/>
              <a:ext cx="1427" cy="21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31" name="Line 161"/>
            <p:cNvSpPr>
              <a:spLocks noChangeShapeType="1"/>
            </p:cNvSpPr>
            <p:nvPr/>
          </p:nvSpPr>
          <p:spPr bwMode="auto">
            <a:xfrm>
              <a:off x="3339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162"/>
            <p:cNvSpPr>
              <a:spLocks noChangeShapeType="1"/>
            </p:cNvSpPr>
            <p:nvPr/>
          </p:nvSpPr>
          <p:spPr bwMode="auto">
            <a:xfrm>
              <a:off x="3848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163"/>
            <p:cNvSpPr>
              <a:spLocks noChangeShapeType="1"/>
            </p:cNvSpPr>
            <p:nvPr/>
          </p:nvSpPr>
          <p:spPr bwMode="auto">
            <a:xfrm>
              <a:off x="4187" y="2617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164"/>
            <p:cNvSpPr>
              <a:spLocks noChangeShapeType="1"/>
            </p:cNvSpPr>
            <p:nvPr/>
          </p:nvSpPr>
          <p:spPr bwMode="auto">
            <a:xfrm>
              <a:off x="3170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Line 165"/>
            <p:cNvSpPr>
              <a:spLocks noChangeShapeType="1"/>
            </p:cNvSpPr>
            <p:nvPr/>
          </p:nvSpPr>
          <p:spPr bwMode="auto">
            <a:xfrm>
              <a:off x="3509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6" name="Line 166"/>
            <p:cNvSpPr>
              <a:spLocks noChangeShapeType="1"/>
            </p:cNvSpPr>
            <p:nvPr/>
          </p:nvSpPr>
          <p:spPr bwMode="auto">
            <a:xfrm>
              <a:off x="3678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7" name="Line 167"/>
            <p:cNvSpPr>
              <a:spLocks noChangeShapeType="1"/>
            </p:cNvSpPr>
            <p:nvPr/>
          </p:nvSpPr>
          <p:spPr bwMode="auto">
            <a:xfrm>
              <a:off x="4355" y="2623"/>
              <a:ext cx="0" cy="160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68"/>
          <p:cNvGrpSpPr>
            <a:grpSpLocks/>
          </p:cNvGrpSpPr>
          <p:nvPr/>
        </p:nvGrpSpPr>
        <p:grpSpPr bwMode="auto">
          <a:xfrm>
            <a:off x="5878513" y="3862388"/>
            <a:ext cx="2265362" cy="346075"/>
            <a:chOff x="3049" y="2837"/>
            <a:chExt cx="1427" cy="218"/>
          </a:xfrm>
        </p:grpSpPr>
        <p:sp>
          <p:nvSpPr>
            <p:cNvPr id="68627" name="Rectangle 169"/>
            <p:cNvSpPr>
              <a:spLocks noChangeArrowheads="1"/>
            </p:cNvSpPr>
            <p:nvPr/>
          </p:nvSpPr>
          <p:spPr bwMode="auto">
            <a:xfrm>
              <a:off x="3049" y="2837"/>
              <a:ext cx="1427" cy="21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8628" name="Line 170"/>
            <p:cNvSpPr>
              <a:spLocks noChangeShapeType="1"/>
            </p:cNvSpPr>
            <p:nvPr/>
          </p:nvSpPr>
          <p:spPr bwMode="auto">
            <a:xfrm>
              <a:off x="4355" y="28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171"/>
            <p:cNvSpPr>
              <a:spLocks noChangeShapeType="1"/>
            </p:cNvSpPr>
            <p:nvPr/>
          </p:nvSpPr>
          <p:spPr bwMode="auto">
            <a:xfrm>
              <a:off x="3508" y="2862"/>
              <a:ext cx="0" cy="16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9" name="Line 181"/>
          <p:cNvSpPr>
            <a:spLocks noChangeShapeType="1"/>
          </p:cNvSpPr>
          <p:nvPr/>
        </p:nvSpPr>
        <p:spPr bwMode="auto">
          <a:xfrm>
            <a:off x="5224463" y="3862388"/>
            <a:ext cx="3460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2" grpId="0" animBg="1"/>
      <p:bldP spid="72" grpId="1" animBg="1"/>
      <p:bldP spid="72" grpId="2" animBg="1"/>
      <p:bldP spid="72" grpId="3" animBg="1"/>
      <p:bldP spid="73" grpId="0" animBg="1"/>
      <p:bldP spid="74" grpId="0" animBg="1"/>
      <p:bldP spid="8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Dynamic Warp Formation Example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  <p:grpSp>
        <p:nvGrpSpPr>
          <p:cNvPr id="2" name="Group 586"/>
          <p:cNvGrpSpPr>
            <a:grpSpLocks/>
          </p:cNvGrpSpPr>
          <p:nvPr/>
        </p:nvGrpSpPr>
        <p:grpSpPr bwMode="auto">
          <a:xfrm>
            <a:off x="1792288" y="3937000"/>
            <a:ext cx="277812" cy="760413"/>
            <a:chOff x="1129" y="2480"/>
            <a:chExt cx="175" cy="479"/>
          </a:xfrm>
        </p:grpSpPr>
        <p:sp>
          <p:nvSpPr>
            <p:cNvPr id="69980" name="Rectangle 12"/>
            <p:cNvSpPr>
              <a:spLocks noChangeArrowheads="1"/>
            </p:cNvSpPr>
            <p:nvPr/>
          </p:nvSpPr>
          <p:spPr bwMode="auto">
            <a:xfrm>
              <a:off x="1129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81" name="Rectangle 14"/>
            <p:cNvSpPr>
              <a:spLocks noChangeArrowheads="1"/>
            </p:cNvSpPr>
            <p:nvPr/>
          </p:nvSpPr>
          <p:spPr bwMode="auto">
            <a:xfrm>
              <a:off x="1177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82" name="Line 15"/>
            <p:cNvSpPr>
              <a:spLocks noChangeShapeType="1"/>
            </p:cNvSpPr>
            <p:nvPr/>
          </p:nvSpPr>
          <p:spPr bwMode="auto">
            <a:xfrm>
              <a:off x="1173" y="2654"/>
              <a:ext cx="6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3" name="Freeform 16"/>
            <p:cNvSpPr>
              <a:spLocks/>
            </p:cNvSpPr>
            <p:nvPr/>
          </p:nvSpPr>
          <p:spPr bwMode="auto">
            <a:xfrm>
              <a:off x="1221" y="2623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3"/>
                    <a:pt x="25" y="52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84" name="Line 17"/>
            <p:cNvSpPr>
              <a:spLocks noChangeShapeType="1"/>
            </p:cNvSpPr>
            <p:nvPr/>
          </p:nvSpPr>
          <p:spPr bwMode="auto">
            <a:xfrm>
              <a:off x="1169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5" name="Freeform 18"/>
            <p:cNvSpPr>
              <a:spLocks/>
            </p:cNvSpPr>
            <p:nvPr/>
          </p:nvSpPr>
          <p:spPr bwMode="auto">
            <a:xfrm>
              <a:off x="1217" y="2864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86" name="Line 19"/>
            <p:cNvSpPr>
              <a:spLocks noChangeShapeType="1"/>
            </p:cNvSpPr>
            <p:nvPr/>
          </p:nvSpPr>
          <p:spPr bwMode="auto">
            <a:xfrm>
              <a:off x="1169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7" name="Freeform 20"/>
            <p:cNvSpPr>
              <a:spLocks/>
            </p:cNvSpPr>
            <p:nvPr/>
          </p:nvSpPr>
          <p:spPr bwMode="auto">
            <a:xfrm>
              <a:off x="1217" y="2710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88" name="Line 21"/>
            <p:cNvSpPr>
              <a:spLocks noChangeShapeType="1"/>
            </p:cNvSpPr>
            <p:nvPr/>
          </p:nvSpPr>
          <p:spPr bwMode="auto">
            <a:xfrm>
              <a:off x="1169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89" name="Freeform 22"/>
            <p:cNvSpPr>
              <a:spLocks/>
            </p:cNvSpPr>
            <p:nvPr/>
          </p:nvSpPr>
          <p:spPr bwMode="auto">
            <a:xfrm>
              <a:off x="1217" y="2787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87"/>
          <p:cNvGrpSpPr>
            <a:grpSpLocks/>
          </p:cNvGrpSpPr>
          <p:nvPr/>
        </p:nvGrpSpPr>
        <p:grpSpPr bwMode="auto">
          <a:xfrm>
            <a:off x="2163763" y="3937000"/>
            <a:ext cx="277812" cy="760413"/>
            <a:chOff x="1363" y="2480"/>
            <a:chExt cx="175" cy="479"/>
          </a:xfrm>
        </p:grpSpPr>
        <p:sp>
          <p:nvSpPr>
            <p:cNvPr id="69970" name="Rectangle 23"/>
            <p:cNvSpPr>
              <a:spLocks noChangeArrowheads="1"/>
            </p:cNvSpPr>
            <p:nvPr/>
          </p:nvSpPr>
          <p:spPr bwMode="auto">
            <a:xfrm>
              <a:off x="1363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71" name="Rectangle 25"/>
            <p:cNvSpPr>
              <a:spLocks noChangeArrowheads="1"/>
            </p:cNvSpPr>
            <p:nvPr/>
          </p:nvSpPr>
          <p:spPr bwMode="auto">
            <a:xfrm>
              <a:off x="1411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72" name="Line 26"/>
            <p:cNvSpPr>
              <a:spLocks noChangeShapeType="1"/>
            </p:cNvSpPr>
            <p:nvPr/>
          </p:nvSpPr>
          <p:spPr bwMode="auto">
            <a:xfrm>
              <a:off x="1407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3" name="Freeform 27"/>
            <p:cNvSpPr>
              <a:spLocks/>
            </p:cNvSpPr>
            <p:nvPr/>
          </p:nvSpPr>
          <p:spPr bwMode="auto">
            <a:xfrm>
              <a:off x="1455" y="2623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74" name="Line 28"/>
            <p:cNvSpPr>
              <a:spLocks noChangeShapeType="1"/>
            </p:cNvSpPr>
            <p:nvPr/>
          </p:nvSpPr>
          <p:spPr bwMode="auto">
            <a:xfrm>
              <a:off x="1403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5" name="Freeform 29"/>
            <p:cNvSpPr>
              <a:spLocks/>
            </p:cNvSpPr>
            <p:nvPr/>
          </p:nvSpPr>
          <p:spPr bwMode="auto">
            <a:xfrm>
              <a:off x="1451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3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76" name="Line 30"/>
            <p:cNvSpPr>
              <a:spLocks noChangeShapeType="1"/>
            </p:cNvSpPr>
            <p:nvPr/>
          </p:nvSpPr>
          <p:spPr bwMode="auto">
            <a:xfrm>
              <a:off x="1403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7" name="Freeform 31"/>
            <p:cNvSpPr>
              <a:spLocks/>
            </p:cNvSpPr>
            <p:nvPr/>
          </p:nvSpPr>
          <p:spPr bwMode="auto">
            <a:xfrm>
              <a:off x="1451" y="2710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78" name="Line 32"/>
            <p:cNvSpPr>
              <a:spLocks noChangeShapeType="1"/>
            </p:cNvSpPr>
            <p:nvPr/>
          </p:nvSpPr>
          <p:spPr bwMode="auto">
            <a:xfrm>
              <a:off x="1403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79" name="Freeform 33"/>
            <p:cNvSpPr>
              <a:spLocks/>
            </p:cNvSpPr>
            <p:nvPr/>
          </p:nvSpPr>
          <p:spPr bwMode="auto">
            <a:xfrm>
              <a:off x="1451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8"/>
          <p:cNvGrpSpPr>
            <a:grpSpLocks/>
          </p:cNvGrpSpPr>
          <p:nvPr/>
        </p:nvGrpSpPr>
        <p:grpSpPr bwMode="auto">
          <a:xfrm>
            <a:off x="2535238" y="3937000"/>
            <a:ext cx="277812" cy="760413"/>
            <a:chOff x="1597" y="2480"/>
            <a:chExt cx="175" cy="479"/>
          </a:xfrm>
        </p:grpSpPr>
        <p:sp>
          <p:nvSpPr>
            <p:cNvPr id="69962" name="Rectangle 34"/>
            <p:cNvSpPr>
              <a:spLocks noChangeArrowheads="1"/>
            </p:cNvSpPr>
            <p:nvPr/>
          </p:nvSpPr>
          <p:spPr bwMode="auto">
            <a:xfrm>
              <a:off x="1597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63" name="Rectangle 36"/>
            <p:cNvSpPr>
              <a:spLocks noChangeArrowheads="1"/>
            </p:cNvSpPr>
            <p:nvPr/>
          </p:nvSpPr>
          <p:spPr bwMode="auto">
            <a:xfrm>
              <a:off x="1645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B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64" name="Line 37"/>
            <p:cNvSpPr>
              <a:spLocks noChangeShapeType="1"/>
            </p:cNvSpPr>
            <p:nvPr/>
          </p:nvSpPr>
          <p:spPr bwMode="auto">
            <a:xfrm>
              <a:off x="1641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5" name="Freeform 38"/>
            <p:cNvSpPr>
              <a:spLocks/>
            </p:cNvSpPr>
            <p:nvPr/>
          </p:nvSpPr>
          <p:spPr bwMode="auto">
            <a:xfrm>
              <a:off x="1689" y="2623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66" name="Line 41"/>
            <p:cNvSpPr>
              <a:spLocks noChangeShapeType="1"/>
            </p:cNvSpPr>
            <p:nvPr/>
          </p:nvSpPr>
          <p:spPr bwMode="auto">
            <a:xfrm>
              <a:off x="1638" y="2741"/>
              <a:ext cx="6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7" name="Freeform 42"/>
            <p:cNvSpPr>
              <a:spLocks/>
            </p:cNvSpPr>
            <p:nvPr/>
          </p:nvSpPr>
          <p:spPr bwMode="auto">
            <a:xfrm>
              <a:off x="1685" y="2710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68" name="Line 43"/>
            <p:cNvSpPr>
              <a:spLocks noChangeShapeType="1"/>
            </p:cNvSpPr>
            <p:nvPr/>
          </p:nvSpPr>
          <p:spPr bwMode="auto">
            <a:xfrm>
              <a:off x="1638" y="2818"/>
              <a:ext cx="6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9" name="Freeform 44"/>
            <p:cNvSpPr>
              <a:spLocks/>
            </p:cNvSpPr>
            <p:nvPr/>
          </p:nvSpPr>
          <p:spPr bwMode="auto">
            <a:xfrm>
              <a:off x="1685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89"/>
          <p:cNvGrpSpPr>
            <a:grpSpLocks/>
          </p:cNvGrpSpPr>
          <p:nvPr/>
        </p:nvGrpSpPr>
        <p:grpSpPr bwMode="auto">
          <a:xfrm>
            <a:off x="2906713" y="3937000"/>
            <a:ext cx="277812" cy="760413"/>
            <a:chOff x="1831" y="2480"/>
            <a:chExt cx="175" cy="479"/>
          </a:xfrm>
        </p:grpSpPr>
        <p:sp>
          <p:nvSpPr>
            <p:cNvPr id="69956" name="Rectangle 45"/>
            <p:cNvSpPr>
              <a:spLocks noChangeArrowheads="1"/>
            </p:cNvSpPr>
            <p:nvPr/>
          </p:nvSpPr>
          <p:spPr bwMode="auto">
            <a:xfrm>
              <a:off x="1831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57" name="Rectangle 47"/>
            <p:cNvSpPr>
              <a:spLocks noChangeArrowheads="1"/>
            </p:cNvSpPr>
            <p:nvPr/>
          </p:nvSpPr>
          <p:spPr bwMode="auto">
            <a:xfrm>
              <a:off x="1879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B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58" name="Line 50"/>
            <p:cNvSpPr>
              <a:spLocks noChangeShapeType="1"/>
            </p:cNvSpPr>
            <p:nvPr/>
          </p:nvSpPr>
          <p:spPr bwMode="auto">
            <a:xfrm>
              <a:off x="1872" y="2895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9" name="Freeform 51"/>
            <p:cNvSpPr>
              <a:spLocks/>
            </p:cNvSpPr>
            <p:nvPr/>
          </p:nvSpPr>
          <p:spPr bwMode="auto">
            <a:xfrm>
              <a:off x="1919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60" name="Line 54"/>
            <p:cNvSpPr>
              <a:spLocks noChangeShapeType="1"/>
            </p:cNvSpPr>
            <p:nvPr/>
          </p:nvSpPr>
          <p:spPr bwMode="auto">
            <a:xfrm>
              <a:off x="1872" y="2818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61" name="Freeform 55"/>
            <p:cNvSpPr>
              <a:spLocks/>
            </p:cNvSpPr>
            <p:nvPr/>
          </p:nvSpPr>
          <p:spPr bwMode="auto">
            <a:xfrm>
              <a:off x="1919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98"/>
          <p:cNvGrpSpPr>
            <a:grpSpLocks/>
          </p:cNvGrpSpPr>
          <p:nvPr/>
        </p:nvGrpSpPr>
        <p:grpSpPr bwMode="auto">
          <a:xfrm>
            <a:off x="6253163" y="3937000"/>
            <a:ext cx="276225" cy="760413"/>
            <a:chOff x="3939" y="2480"/>
            <a:chExt cx="174" cy="479"/>
          </a:xfrm>
        </p:grpSpPr>
        <p:sp>
          <p:nvSpPr>
            <p:cNvPr id="69946" name="Rectangle 56"/>
            <p:cNvSpPr>
              <a:spLocks noChangeArrowheads="1"/>
            </p:cNvSpPr>
            <p:nvPr/>
          </p:nvSpPr>
          <p:spPr bwMode="auto">
            <a:xfrm>
              <a:off x="3939" y="2603"/>
              <a:ext cx="174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47" name="Rectangle 58"/>
            <p:cNvSpPr>
              <a:spLocks noChangeArrowheads="1"/>
            </p:cNvSpPr>
            <p:nvPr/>
          </p:nvSpPr>
          <p:spPr bwMode="auto">
            <a:xfrm>
              <a:off x="3979" y="2480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G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48" name="Line 59"/>
            <p:cNvSpPr>
              <a:spLocks noChangeShapeType="1"/>
            </p:cNvSpPr>
            <p:nvPr/>
          </p:nvSpPr>
          <p:spPr bwMode="auto">
            <a:xfrm>
              <a:off x="3982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9" name="Freeform 60"/>
            <p:cNvSpPr>
              <a:spLocks/>
            </p:cNvSpPr>
            <p:nvPr/>
          </p:nvSpPr>
          <p:spPr bwMode="auto">
            <a:xfrm>
              <a:off x="4030" y="2623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50" name="Line 61"/>
            <p:cNvSpPr>
              <a:spLocks noChangeShapeType="1"/>
            </p:cNvSpPr>
            <p:nvPr/>
          </p:nvSpPr>
          <p:spPr bwMode="auto">
            <a:xfrm>
              <a:off x="3979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1" name="Freeform 62"/>
            <p:cNvSpPr>
              <a:spLocks/>
            </p:cNvSpPr>
            <p:nvPr/>
          </p:nvSpPr>
          <p:spPr bwMode="auto">
            <a:xfrm>
              <a:off x="4027" y="2864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64"/>
                <a:gd name="T14" fmla="*/ 164 w 164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52" name="Line 63"/>
            <p:cNvSpPr>
              <a:spLocks noChangeShapeType="1"/>
            </p:cNvSpPr>
            <p:nvPr/>
          </p:nvSpPr>
          <p:spPr bwMode="auto">
            <a:xfrm>
              <a:off x="3979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3" name="Freeform 64"/>
            <p:cNvSpPr>
              <a:spLocks/>
            </p:cNvSpPr>
            <p:nvPr/>
          </p:nvSpPr>
          <p:spPr bwMode="auto">
            <a:xfrm>
              <a:off x="4027" y="2710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54" name="Line 65"/>
            <p:cNvSpPr>
              <a:spLocks noChangeShapeType="1"/>
            </p:cNvSpPr>
            <p:nvPr/>
          </p:nvSpPr>
          <p:spPr bwMode="auto">
            <a:xfrm>
              <a:off x="3979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55" name="Freeform 66"/>
            <p:cNvSpPr>
              <a:spLocks/>
            </p:cNvSpPr>
            <p:nvPr/>
          </p:nvSpPr>
          <p:spPr bwMode="auto">
            <a:xfrm>
              <a:off x="4027" y="2787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99"/>
          <p:cNvGrpSpPr>
            <a:grpSpLocks/>
          </p:cNvGrpSpPr>
          <p:nvPr/>
        </p:nvGrpSpPr>
        <p:grpSpPr bwMode="auto">
          <a:xfrm>
            <a:off x="6624638" y="3937000"/>
            <a:ext cx="277812" cy="760413"/>
            <a:chOff x="4173" y="2480"/>
            <a:chExt cx="175" cy="479"/>
          </a:xfrm>
        </p:grpSpPr>
        <p:sp>
          <p:nvSpPr>
            <p:cNvPr id="69936" name="Rectangle 67"/>
            <p:cNvSpPr>
              <a:spLocks noChangeArrowheads="1"/>
            </p:cNvSpPr>
            <p:nvPr/>
          </p:nvSpPr>
          <p:spPr bwMode="auto">
            <a:xfrm>
              <a:off x="4173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37" name="Rectangle 69"/>
            <p:cNvSpPr>
              <a:spLocks noChangeArrowheads="1"/>
            </p:cNvSpPr>
            <p:nvPr/>
          </p:nvSpPr>
          <p:spPr bwMode="auto">
            <a:xfrm>
              <a:off x="4213" y="2480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G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38" name="Line 70"/>
            <p:cNvSpPr>
              <a:spLocks noChangeShapeType="1"/>
            </p:cNvSpPr>
            <p:nvPr/>
          </p:nvSpPr>
          <p:spPr bwMode="auto">
            <a:xfrm>
              <a:off x="4216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9" name="Freeform 71"/>
            <p:cNvSpPr>
              <a:spLocks/>
            </p:cNvSpPr>
            <p:nvPr/>
          </p:nvSpPr>
          <p:spPr bwMode="auto">
            <a:xfrm>
              <a:off x="4264" y="2623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3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40" name="Line 72"/>
            <p:cNvSpPr>
              <a:spLocks noChangeShapeType="1"/>
            </p:cNvSpPr>
            <p:nvPr/>
          </p:nvSpPr>
          <p:spPr bwMode="auto">
            <a:xfrm>
              <a:off x="4213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1" name="Freeform 73"/>
            <p:cNvSpPr>
              <a:spLocks/>
            </p:cNvSpPr>
            <p:nvPr/>
          </p:nvSpPr>
          <p:spPr bwMode="auto">
            <a:xfrm>
              <a:off x="4261" y="2864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64"/>
                <a:gd name="T14" fmla="*/ 164 w 164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42" name="Line 74"/>
            <p:cNvSpPr>
              <a:spLocks noChangeShapeType="1"/>
            </p:cNvSpPr>
            <p:nvPr/>
          </p:nvSpPr>
          <p:spPr bwMode="auto">
            <a:xfrm>
              <a:off x="4213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3" name="Freeform 75"/>
            <p:cNvSpPr>
              <a:spLocks/>
            </p:cNvSpPr>
            <p:nvPr/>
          </p:nvSpPr>
          <p:spPr bwMode="auto">
            <a:xfrm>
              <a:off x="4261" y="2710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44" name="Line 76"/>
            <p:cNvSpPr>
              <a:spLocks noChangeShapeType="1"/>
            </p:cNvSpPr>
            <p:nvPr/>
          </p:nvSpPr>
          <p:spPr bwMode="auto">
            <a:xfrm>
              <a:off x="4213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45" name="Freeform 77"/>
            <p:cNvSpPr>
              <a:spLocks/>
            </p:cNvSpPr>
            <p:nvPr/>
          </p:nvSpPr>
          <p:spPr bwMode="auto">
            <a:xfrm>
              <a:off x="4261" y="2787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00"/>
          <p:cNvGrpSpPr>
            <a:grpSpLocks/>
          </p:cNvGrpSpPr>
          <p:nvPr/>
        </p:nvGrpSpPr>
        <p:grpSpPr bwMode="auto">
          <a:xfrm>
            <a:off x="6996113" y="3937000"/>
            <a:ext cx="277812" cy="760413"/>
            <a:chOff x="4407" y="2480"/>
            <a:chExt cx="175" cy="479"/>
          </a:xfrm>
        </p:grpSpPr>
        <p:sp>
          <p:nvSpPr>
            <p:cNvPr id="69926" name="Rectangle 78"/>
            <p:cNvSpPr>
              <a:spLocks noChangeArrowheads="1"/>
            </p:cNvSpPr>
            <p:nvPr/>
          </p:nvSpPr>
          <p:spPr bwMode="auto">
            <a:xfrm>
              <a:off x="4407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27" name="Rectangle 80"/>
            <p:cNvSpPr>
              <a:spLocks noChangeArrowheads="1"/>
            </p:cNvSpPr>
            <p:nvPr/>
          </p:nvSpPr>
          <p:spPr bwMode="auto">
            <a:xfrm>
              <a:off x="4459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28" name="Line 81"/>
            <p:cNvSpPr>
              <a:spLocks noChangeShapeType="1"/>
            </p:cNvSpPr>
            <p:nvPr/>
          </p:nvSpPr>
          <p:spPr bwMode="auto">
            <a:xfrm>
              <a:off x="4451" y="2654"/>
              <a:ext cx="62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9" name="Freeform 82"/>
            <p:cNvSpPr>
              <a:spLocks/>
            </p:cNvSpPr>
            <p:nvPr/>
          </p:nvSpPr>
          <p:spPr bwMode="auto">
            <a:xfrm>
              <a:off x="4498" y="2623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30" name="Line 83"/>
            <p:cNvSpPr>
              <a:spLocks noChangeShapeType="1"/>
            </p:cNvSpPr>
            <p:nvPr/>
          </p:nvSpPr>
          <p:spPr bwMode="auto">
            <a:xfrm>
              <a:off x="4447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1" name="Freeform 84"/>
            <p:cNvSpPr>
              <a:spLocks/>
            </p:cNvSpPr>
            <p:nvPr/>
          </p:nvSpPr>
          <p:spPr bwMode="auto">
            <a:xfrm>
              <a:off x="4495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3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32" name="Line 85"/>
            <p:cNvSpPr>
              <a:spLocks noChangeShapeType="1"/>
            </p:cNvSpPr>
            <p:nvPr/>
          </p:nvSpPr>
          <p:spPr bwMode="auto">
            <a:xfrm>
              <a:off x="4447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3" name="Freeform 86"/>
            <p:cNvSpPr>
              <a:spLocks/>
            </p:cNvSpPr>
            <p:nvPr/>
          </p:nvSpPr>
          <p:spPr bwMode="auto">
            <a:xfrm>
              <a:off x="4495" y="2710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34" name="Line 87"/>
            <p:cNvSpPr>
              <a:spLocks noChangeShapeType="1"/>
            </p:cNvSpPr>
            <p:nvPr/>
          </p:nvSpPr>
          <p:spPr bwMode="auto">
            <a:xfrm>
              <a:off x="4447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35" name="Freeform 88"/>
            <p:cNvSpPr>
              <a:spLocks/>
            </p:cNvSpPr>
            <p:nvPr/>
          </p:nvSpPr>
          <p:spPr bwMode="auto">
            <a:xfrm>
              <a:off x="4495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601"/>
          <p:cNvGrpSpPr>
            <a:grpSpLocks/>
          </p:cNvGrpSpPr>
          <p:nvPr/>
        </p:nvGrpSpPr>
        <p:grpSpPr bwMode="auto">
          <a:xfrm>
            <a:off x="7367588" y="3937000"/>
            <a:ext cx="277812" cy="760413"/>
            <a:chOff x="4641" y="2480"/>
            <a:chExt cx="175" cy="479"/>
          </a:xfrm>
        </p:grpSpPr>
        <p:sp>
          <p:nvSpPr>
            <p:cNvPr id="69916" name="Rectangle 89"/>
            <p:cNvSpPr>
              <a:spLocks noChangeArrowheads="1"/>
            </p:cNvSpPr>
            <p:nvPr/>
          </p:nvSpPr>
          <p:spPr bwMode="auto">
            <a:xfrm>
              <a:off x="4641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17" name="Rectangle 91"/>
            <p:cNvSpPr>
              <a:spLocks noChangeArrowheads="1"/>
            </p:cNvSpPr>
            <p:nvPr/>
          </p:nvSpPr>
          <p:spPr bwMode="auto">
            <a:xfrm>
              <a:off x="4693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18" name="Line 92"/>
            <p:cNvSpPr>
              <a:spLocks noChangeShapeType="1"/>
            </p:cNvSpPr>
            <p:nvPr/>
          </p:nvSpPr>
          <p:spPr bwMode="auto">
            <a:xfrm>
              <a:off x="4685" y="2654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9" name="Freeform 93"/>
            <p:cNvSpPr>
              <a:spLocks/>
            </p:cNvSpPr>
            <p:nvPr/>
          </p:nvSpPr>
          <p:spPr bwMode="auto">
            <a:xfrm>
              <a:off x="4732" y="2623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20" name="Line 94"/>
            <p:cNvSpPr>
              <a:spLocks noChangeShapeType="1"/>
            </p:cNvSpPr>
            <p:nvPr/>
          </p:nvSpPr>
          <p:spPr bwMode="auto">
            <a:xfrm>
              <a:off x="4681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1" name="Freeform 95"/>
            <p:cNvSpPr>
              <a:spLocks/>
            </p:cNvSpPr>
            <p:nvPr/>
          </p:nvSpPr>
          <p:spPr bwMode="auto">
            <a:xfrm>
              <a:off x="4729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64"/>
                <a:gd name="T14" fmla="*/ 164 w 164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22" name="Line 96"/>
            <p:cNvSpPr>
              <a:spLocks noChangeShapeType="1"/>
            </p:cNvSpPr>
            <p:nvPr/>
          </p:nvSpPr>
          <p:spPr bwMode="auto">
            <a:xfrm>
              <a:off x="4681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3" name="Freeform 97"/>
            <p:cNvSpPr>
              <a:spLocks/>
            </p:cNvSpPr>
            <p:nvPr/>
          </p:nvSpPr>
          <p:spPr bwMode="auto">
            <a:xfrm>
              <a:off x="4729" y="2710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24" name="Line 98"/>
            <p:cNvSpPr>
              <a:spLocks noChangeShapeType="1"/>
            </p:cNvSpPr>
            <p:nvPr/>
          </p:nvSpPr>
          <p:spPr bwMode="auto">
            <a:xfrm>
              <a:off x="4681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25" name="Freeform 99"/>
            <p:cNvSpPr>
              <a:spLocks/>
            </p:cNvSpPr>
            <p:nvPr/>
          </p:nvSpPr>
          <p:spPr bwMode="auto">
            <a:xfrm>
              <a:off x="4729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90"/>
          <p:cNvGrpSpPr>
            <a:grpSpLocks/>
          </p:cNvGrpSpPr>
          <p:nvPr/>
        </p:nvGrpSpPr>
        <p:grpSpPr bwMode="auto">
          <a:xfrm>
            <a:off x="3278188" y="3937000"/>
            <a:ext cx="277812" cy="760413"/>
            <a:chOff x="2065" y="2480"/>
            <a:chExt cx="175" cy="479"/>
          </a:xfrm>
        </p:grpSpPr>
        <p:sp>
          <p:nvSpPr>
            <p:cNvPr id="69912" name="Rectangle 100"/>
            <p:cNvSpPr>
              <a:spLocks noChangeArrowheads="1"/>
            </p:cNvSpPr>
            <p:nvPr/>
          </p:nvSpPr>
          <p:spPr bwMode="auto">
            <a:xfrm>
              <a:off x="2065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13" name="Rectangle 102"/>
            <p:cNvSpPr>
              <a:spLocks noChangeArrowheads="1"/>
            </p:cNvSpPr>
            <p:nvPr/>
          </p:nvSpPr>
          <p:spPr bwMode="auto">
            <a:xfrm>
              <a:off x="2113" y="2480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C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14" name="Line 103"/>
            <p:cNvSpPr>
              <a:spLocks noChangeShapeType="1"/>
            </p:cNvSpPr>
            <p:nvPr/>
          </p:nvSpPr>
          <p:spPr bwMode="auto">
            <a:xfrm>
              <a:off x="2109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5" name="Freeform 104"/>
            <p:cNvSpPr>
              <a:spLocks/>
            </p:cNvSpPr>
            <p:nvPr/>
          </p:nvSpPr>
          <p:spPr bwMode="auto">
            <a:xfrm>
              <a:off x="2157" y="2623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00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591"/>
          <p:cNvGrpSpPr>
            <a:grpSpLocks/>
          </p:cNvGrpSpPr>
          <p:nvPr/>
        </p:nvGrpSpPr>
        <p:grpSpPr bwMode="auto">
          <a:xfrm>
            <a:off x="3651250" y="3937000"/>
            <a:ext cx="277813" cy="760413"/>
            <a:chOff x="2300" y="2480"/>
            <a:chExt cx="175" cy="479"/>
          </a:xfrm>
        </p:grpSpPr>
        <p:sp>
          <p:nvSpPr>
            <p:cNvPr id="69908" name="Rectangle 111"/>
            <p:cNvSpPr>
              <a:spLocks noChangeArrowheads="1"/>
            </p:cNvSpPr>
            <p:nvPr/>
          </p:nvSpPr>
          <p:spPr bwMode="auto">
            <a:xfrm>
              <a:off x="2300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09" name="Rectangle 113"/>
            <p:cNvSpPr>
              <a:spLocks noChangeArrowheads="1"/>
            </p:cNvSpPr>
            <p:nvPr/>
          </p:nvSpPr>
          <p:spPr bwMode="auto">
            <a:xfrm>
              <a:off x="2347" y="2480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C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10" name="Line 120"/>
            <p:cNvSpPr>
              <a:spLocks noChangeShapeType="1"/>
            </p:cNvSpPr>
            <p:nvPr/>
          </p:nvSpPr>
          <p:spPr bwMode="auto">
            <a:xfrm>
              <a:off x="2340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11" name="Freeform 121"/>
            <p:cNvSpPr>
              <a:spLocks/>
            </p:cNvSpPr>
            <p:nvPr/>
          </p:nvSpPr>
          <p:spPr bwMode="auto">
            <a:xfrm>
              <a:off x="2388" y="2787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92"/>
          <p:cNvGrpSpPr>
            <a:grpSpLocks/>
          </p:cNvGrpSpPr>
          <p:nvPr/>
        </p:nvGrpSpPr>
        <p:grpSpPr bwMode="auto">
          <a:xfrm>
            <a:off x="4022725" y="3937000"/>
            <a:ext cx="277813" cy="760413"/>
            <a:chOff x="2534" y="2480"/>
            <a:chExt cx="175" cy="479"/>
          </a:xfrm>
        </p:grpSpPr>
        <p:sp>
          <p:nvSpPr>
            <p:cNvPr id="69902" name="Rectangle 122"/>
            <p:cNvSpPr>
              <a:spLocks noChangeArrowheads="1"/>
            </p:cNvSpPr>
            <p:nvPr/>
          </p:nvSpPr>
          <p:spPr bwMode="auto">
            <a:xfrm>
              <a:off x="2534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03" name="Rectangle 124"/>
            <p:cNvSpPr>
              <a:spLocks noChangeArrowheads="1"/>
            </p:cNvSpPr>
            <p:nvPr/>
          </p:nvSpPr>
          <p:spPr bwMode="auto">
            <a:xfrm>
              <a:off x="2581" y="2480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D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04" name="Line 129"/>
            <p:cNvSpPr>
              <a:spLocks noChangeShapeType="1"/>
            </p:cNvSpPr>
            <p:nvPr/>
          </p:nvSpPr>
          <p:spPr bwMode="auto">
            <a:xfrm>
              <a:off x="2574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05" name="Freeform 130"/>
            <p:cNvSpPr>
              <a:spLocks/>
            </p:cNvSpPr>
            <p:nvPr/>
          </p:nvSpPr>
          <p:spPr bwMode="auto">
            <a:xfrm>
              <a:off x="2622" y="2710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00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906" name="Line 131"/>
            <p:cNvSpPr>
              <a:spLocks noChangeShapeType="1"/>
            </p:cNvSpPr>
            <p:nvPr/>
          </p:nvSpPr>
          <p:spPr bwMode="auto">
            <a:xfrm>
              <a:off x="2574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07" name="Freeform 132"/>
            <p:cNvSpPr>
              <a:spLocks/>
            </p:cNvSpPr>
            <p:nvPr/>
          </p:nvSpPr>
          <p:spPr bwMode="auto">
            <a:xfrm>
              <a:off x="2622" y="2787"/>
              <a:ext cx="61" cy="61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00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593"/>
          <p:cNvGrpSpPr>
            <a:grpSpLocks/>
          </p:cNvGrpSpPr>
          <p:nvPr/>
        </p:nvGrpSpPr>
        <p:grpSpPr bwMode="auto">
          <a:xfrm>
            <a:off x="4394200" y="3937000"/>
            <a:ext cx="277813" cy="760413"/>
            <a:chOff x="2768" y="2480"/>
            <a:chExt cx="175" cy="479"/>
          </a:xfrm>
        </p:grpSpPr>
        <p:sp>
          <p:nvSpPr>
            <p:cNvPr id="69898" name="Rectangle 133"/>
            <p:cNvSpPr>
              <a:spLocks noChangeArrowheads="1"/>
            </p:cNvSpPr>
            <p:nvPr/>
          </p:nvSpPr>
          <p:spPr bwMode="auto">
            <a:xfrm>
              <a:off x="2768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99" name="Rectangle 135"/>
            <p:cNvSpPr>
              <a:spLocks noChangeArrowheads="1"/>
            </p:cNvSpPr>
            <p:nvPr/>
          </p:nvSpPr>
          <p:spPr bwMode="auto">
            <a:xfrm>
              <a:off x="2815" y="2480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D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900" name="Line 138"/>
            <p:cNvSpPr>
              <a:spLocks noChangeShapeType="1"/>
            </p:cNvSpPr>
            <p:nvPr/>
          </p:nvSpPr>
          <p:spPr bwMode="auto">
            <a:xfrm>
              <a:off x="2808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01" name="Freeform 139"/>
            <p:cNvSpPr>
              <a:spLocks/>
            </p:cNvSpPr>
            <p:nvPr/>
          </p:nvSpPr>
          <p:spPr bwMode="auto">
            <a:xfrm>
              <a:off x="2856" y="2864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594"/>
          <p:cNvGrpSpPr>
            <a:grpSpLocks/>
          </p:cNvGrpSpPr>
          <p:nvPr/>
        </p:nvGrpSpPr>
        <p:grpSpPr bwMode="auto">
          <a:xfrm>
            <a:off x="4765675" y="3937000"/>
            <a:ext cx="277813" cy="760413"/>
            <a:chOff x="3002" y="2480"/>
            <a:chExt cx="175" cy="479"/>
          </a:xfrm>
        </p:grpSpPr>
        <p:sp>
          <p:nvSpPr>
            <p:cNvPr id="69890" name="Rectangle 144"/>
            <p:cNvSpPr>
              <a:spLocks noChangeArrowheads="1"/>
            </p:cNvSpPr>
            <p:nvPr/>
          </p:nvSpPr>
          <p:spPr bwMode="auto">
            <a:xfrm>
              <a:off x="3002" y="2603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91" name="Rectangle 146"/>
            <p:cNvSpPr>
              <a:spLocks noChangeArrowheads="1"/>
            </p:cNvSpPr>
            <p:nvPr/>
          </p:nvSpPr>
          <p:spPr bwMode="auto">
            <a:xfrm>
              <a:off x="3049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92" name="Line 147"/>
            <p:cNvSpPr>
              <a:spLocks noChangeShapeType="1"/>
            </p:cNvSpPr>
            <p:nvPr/>
          </p:nvSpPr>
          <p:spPr bwMode="auto">
            <a:xfrm>
              <a:off x="3046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93" name="Freeform 148"/>
            <p:cNvSpPr>
              <a:spLocks/>
            </p:cNvSpPr>
            <p:nvPr/>
          </p:nvSpPr>
          <p:spPr bwMode="auto">
            <a:xfrm>
              <a:off x="3094" y="2623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94" name="Line 151"/>
            <p:cNvSpPr>
              <a:spLocks noChangeShapeType="1"/>
            </p:cNvSpPr>
            <p:nvPr/>
          </p:nvSpPr>
          <p:spPr bwMode="auto">
            <a:xfrm>
              <a:off x="3042" y="2741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95" name="Freeform 152"/>
            <p:cNvSpPr>
              <a:spLocks/>
            </p:cNvSpPr>
            <p:nvPr/>
          </p:nvSpPr>
          <p:spPr bwMode="auto">
            <a:xfrm>
              <a:off x="3090" y="2710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96" name="Line 153"/>
            <p:cNvSpPr>
              <a:spLocks noChangeShapeType="1"/>
            </p:cNvSpPr>
            <p:nvPr/>
          </p:nvSpPr>
          <p:spPr bwMode="auto">
            <a:xfrm>
              <a:off x="3042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97" name="Freeform 154"/>
            <p:cNvSpPr>
              <a:spLocks/>
            </p:cNvSpPr>
            <p:nvPr/>
          </p:nvSpPr>
          <p:spPr bwMode="auto">
            <a:xfrm>
              <a:off x="3090" y="2787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595"/>
          <p:cNvGrpSpPr>
            <a:grpSpLocks/>
          </p:cNvGrpSpPr>
          <p:nvPr/>
        </p:nvGrpSpPr>
        <p:grpSpPr bwMode="auto">
          <a:xfrm>
            <a:off x="5137150" y="3937000"/>
            <a:ext cx="277813" cy="760413"/>
            <a:chOff x="3236" y="2480"/>
            <a:chExt cx="175" cy="479"/>
          </a:xfrm>
        </p:grpSpPr>
        <p:sp>
          <p:nvSpPr>
            <p:cNvPr id="69884" name="Rectangle 155"/>
            <p:cNvSpPr>
              <a:spLocks noChangeArrowheads="1"/>
            </p:cNvSpPr>
            <p:nvPr/>
          </p:nvSpPr>
          <p:spPr bwMode="auto">
            <a:xfrm>
              <a:off x="3236" y="2603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85" name="Rectangle 157"/>
            <p:cNvSpPr>
              <a:spLocks noChangeArrowheads="1"/>
            </p:cNvSpPr>
            <p:nvPr/>
          </p:nvSpPr>
          <p:spPr bwMode="auto">
            <a:xfrm>
              <a:off x="3283" y="2480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86" name="Line 160"/>
            <p:cNvSpPr>
              <a:spLocks noChangeShapeType="1"/>
            </p:cNvSpPr>
            <p:nvPr/>
          </p:nvSpPr>
          <p:spPr bwMode="auto">
            <a:xfrm>
              <a:off x="3276" y="2895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87" name="Freeform 161"/>
            <p:cNvSpPr>
              <a:spLocks/>
            </p:cNvSpPr>
            <p:nvPr/>
          </p:nvSpPr>
          <p:spPr bwMode="auto">
            <a:xfrm>
              <a:off x="3324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88" name="Line 164"/>
            <p:cNvSpPr>
              <a:spLocks noChangeShapeType="1"/>
            </p:cNvSpPr>
            <p:nvPr/>
          </p:nvSpPr>
          <p:spPr bwMode="auto">
            <a:xfrm>
              <a:off x="3276" y="2818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89" name="Freeform 165"/>
            <p:cNvSpPr>
              <a:spLocks/>
            </p:cNvSpPr>
            <p:nvPr/>
          </p:nvSpPr>
          <p:spPr bwMode="auto">
            <a:xfrm>
              <a:off x="3324" y="2787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596"/>
          <p:cNvGrpSpPr>
            <a:grpSpLocks/>
          </p:cNvGrpSpPr>
          <p:nvPr/>
        </p:nvGrpSpPr>
        <p:grpSpPr bwMode="auto">
          <a:xfrm>
            <a:off x="5510213" y="3937000"/>
            <a:ext cx="276225" cy="760413"/>
            <a:chOff x="3471" y="2480"/>
            <a:chExt cx="174" cy="479"/>
          </a:xfrm>
        </p:grpSpPr>
        <p:sp>
          <p:nvSpPr>
            <p:cNvPr id="69880" name="Rectangle 166"/>
            <p:cNvSpPr>
              <a:spLocks noChangeArrowheads="1"/>
            </p:cNvSpPr>
            <p:nvPr/>
          </p:nvSpPr>
          <p:spPr bwMode="auto">
            <a:xfrm>
              <a:off x="3471" y="2603"/>
              <a:ext cx="174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81" name="Rectangle 168"/>
            <p:cNvSpPr>
              <a:spLocks noChangeArrowheads="1"/>
            </p:cNvSpPr>
            <p:nvPr/>
          </p:nvSpPr>
          <p:spPr bwMode="auto">
            <a:xfrm>
              <a:off x="3523" y="2480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F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82" name="Line 171"/>
            <p:cNvSpPr>
              <a:spLocks noChangeShapeType="1"/>
            </p:cNvSpPr>
            <p:nvPr/>
          </p:nvSpPr>
          <p:spPr bwMode="auto">
            <a:xfrm>
              <a:off x="3511" y="2895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83" name="Freeform 172"/>
            <p:cNvSpPr>
              <a:spLocks/>
            </p:cNvSpPr>
            <p:nvPr/>
          </p:nvSpPr>
          <p:spPr bwMode="auto">
            <a:xfrm>
              <a:off x="3558" y="2864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64"/>
                <a:gd name="T14" fmla="*/ 164 w 164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00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597"/>
          <p:cNvGrpSpPr>
            <a:grpSpLocks/>
          </p:cNvGrpSpPr>
          <p:nvPr/>
        </p:nvGrpSpPr>
        <p:grpSpPr bwMode="auto">
          <a:xfrm>
            <a:off x="5881688" y="3937000"/>
            <a:ext cx="276225" cy="760413"/>
            <a:chOff x="3705" y="2480"/>
            <a:chExt cx="174" cy="479"/>
          </a:xfrm>
        </p:grpSpPr>
        <p:sp>
          <p:nvSpPr>
            <p:cNvPr id="69874" name="Rectangle 177"/>
            <p:cNvSpPr>
              <a:spLocks noChangeArrowheads="1"/>
            </p:cNvSpPr>
            <p:nvPr/>
          </p:nvSpPr>
          <p:spPr bwMode="auto">
            <a:xfrm>
              <a:off x="3705" y="2603"/>
              <a:ext cx="174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75" name="Rectangle 179"/>
            <p:cNvSpPr>
              <a:spLocks noChangeArrowheads="1"/>
            </p:cNvSpPr>
            <p:nvPr/>
          </p:nvSpPr>
          <p:spPr bwMode="auto">
            <a:xfrm>
              <a:off x="3757" y="2480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F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76" name="Line 180"/>
            <p:cNvSpPr>
              <a:spLocks noChangeShapeType="1"/>
            </p:cNvSpPr>
            <p:nvPr/>
          </p:nvSpPr>
          <p:spPr bwMode="auto">
            <a:xfrm>
              <a:off x="3748" y="2654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7" name="Freeform 181"/>
            <p:cNvSpPr>
              <a:spLocks/>
            </p:cNvSpPr>
            <p:nvPr/>
          </p:nvSpPr>
          <p:spPr bwMode="auto">
            <a:xfrm>
              <a:off x="3796" y="2623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3"/>
                    <a:pt x="26" y="52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78" name="Line 184"/>
            <p:cNvSpPr>
              <a:spLocks noChangeShapeType="1"/>
            </p:cNvSpPr>
            <p:nvPr/>
          </p:nvSpPr>
          <p:spPr bwMode="auto">
            <a:xfrm>
              <a:off x="3745" y="2741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9" name="Freeform 185"/>
            <p:cNvSpPr>
              <a:spLocks/>
            </p:cNvSpPr>
            <p:nvPr/>
          </p:nvSpPr>
          <p:spPr bwMode="auto">
            <a:xfrm>
              <a:off x="3793" y="2710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2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52" name="Freeform 188"/>
          <p:cNvSpPr>
            <a:spLocks noEditPoints="1"/>
          </p:cNvSpPr>
          <p:nvPr/>
        </p:nvSpPr>
        <p:spPr bwMode="auto">
          <a:xfrm>
            <a:off x="1320800" y="4373563"/>
            <a:ext cx="366713" cy="52387"/>
          </a:xfrm>
          <a:custGeom>
            <a:avLst/>
            <a:gdLst>
              <a:gd name="T0" fmla="*/ 2147483647 w 617"/>
              <a:gd name="T1" fmla="*/ 0 h 88"/>
              <a:gd name="T2" fmla="*/ 2147483647 w 617"/>
              <a:gd name="T3" fmla="*/ 0 h 88"/>
              <a:gd name="T4" fmla="*/ 2147483647 w 617"/>
              <a:gd name="T5" fmla="*/ 2147483647 h 88"/>
              <a:gd name="T6" fmla="*/ 2147483647 w 617"/>
              <a:gd name="T7" fmla="*/ 2147483647 h 88"/>
              <a:gd name="T8" fmla="*/ 2147483647 w 617"/>
              <a:gd name="T9" fmla="*/ 2147483647 h 88"/>
              <a:gd name="T10" fmla="*/ 0 w 617"/>
              <a:gd name="T11" fmla="*/ 2147483647 h 88"/>
              <a:gd name="T12" fmla="*/ 2147483647 w 617"/>
              <a:gd name="T13" fmla="*/ 0 h 88"/>
              <a:gd name="T14" fmla="*/ 2147483647 w 617"/>
              <a:gd name="T15" fmla="*/ 0 h 88"/>
              <a:gd name="T16" fmla="*/ 2147483647 w 617"/>
              <a:gd name="T17" fmla="*/ 0 h 88"/>
              <a:gd name="T18" fmla="*/ 2147483647 w 617"/>
              <a:gd name="T19" fmla="*/ 2147483647 h 88"/>
              <a:gd name="T20" fmla="*/ 2147483647 w 617"/>
              <a:gd name="T21" fmla="*/ 2147483647 h 88"/>
              <a:gd name="T22" fmla="*/ 2147483647 w 617"/>
              <a:gd name="T23" fmla="*/ 2147483647 h 88"/>
              <a:gd name="T24" fmla="*/ 2147483647 w 617"/>
              <a:gd name="T25" fmla="*/ 2147483647 h 88"/>
              <a:gd name="T26" fmla="*/ 2147483647 w 617"/>
              <a:gd name="T27" fmla="*/ 0 h 88"/>
              <a:gd name="T28" fmla="*/ 2147483647 w 617"/>
              <a:gd name="T29" fmla="*/ 0 h 88"/>
              <a:gd name="T30" fmla="*/ 2147483647 w 617"/>
              <a:gd name="T31" fmla="*/ 0 h 88"/>
              <a:gd name="T32" fmla="*/ 2147483647 w 617"/>
              <a:gd name="T33" fmla="*/ 2147483647 h 88"/>
              <a:gd name="T34" fmla="*/ 2147483647 w 617"/>
              <a:gd name="T35" fmla="*/ 2147483647 h 88"/>
              <a:gd name="T36" fmla="*/ 2147483647 w 617"/>
              <a:gd name="T37" fmla="*/ 2147483647 h 88"/>
              <a:gd name="T38" fmla="*/ 2147483647 w 617"/>
              <a:gd name="T39" fmla="*/ 2147483647 h 88"/>
              <a:gd name="T40" fmla="*/ 2147483647 w 617"/>
              <a:gd name="T41" fmla="*/ 0 h 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17"/>
              <a:gd name="T64" fmla="*/ 0 h 88"/>
              <a:gd name="T65" fmla="*/ 617 w 617"/>
              <a:gd name="T66" fmla="*/ 88 h 8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17" h="88">
                <a:moveTo>
                  <a:pt x="44" y="0"/>
                </a:moveTo>
                <a:lnTo>
                  <a:pt x="44" y="0"/>
                </a:lnTo>
                <a:cubicBezTo>
                  <a:pt x="68" y="0"/>
                  <a:pt x="88" y="19"/>
                  <a:pt x="88" y="44"/>
                </a:cubicBezTo>
                <a:cubicBezTo>
                  <a:pt x="88" y="68"/>
                  <a:pt x="68" y="88"/>
                  <a:pt x="44" y="88"/>
                </a:cubicBezTo>
                <a:cubicBezTo>
                  <a:pt x="19" y="88"/>
                  <a:pt x="0" y="68"/>
                  <a:pt x="0" y="44"/>
                </a:cubicBezTo>
                <a:cubicBezTo>
                  <a:pt x="0" y="19"/>
                  <a:pt x="19" y="0"/>
                  <a:pt x="44" y="0"/>
                </a:cubicBezTo>
                <a:close/>
                <a:moveTo>
                  <a:pt x="308" y="0"/>
                </a:moveTo>
                <a:lnTo>
                  <a:pt x="308" y="0"/>
                </a:lnTo>
                <a:cubicBezTo>
                  <a:pt x="332" y="0"/>
                  <a:pt x="352" y="19"/>
                  <a:pt x="352" y="44"/>
                </a:cubicBezTo>
                <a:cubicBezTo>
                  <a:pt x="352" y="68"/>
                  <a:pt x="332" y="88"/>
                  <a:pt x="308" y="88"/>
                </a:cubicBezTo>
                <a:cubicBezTo>
                  <a:pt x="284" y="88"/>
                  <a:pt x="264" y="68"/>
                  <a:pt x="264" y="44"/>
                </a:cubicBezTo>
                <a:cubicBezTo>
                  <a:pt x="264" y="19"/>
                  <a:pt x="284" y="0"/>
                  <a:pt x="308" y="0"/>
                </a:cubicBezTo>
                <a:close/>
                <a:moveTo>
                  <a:pt x="572" y="0"/>
                </a:moveTo>
                <a:lnTo>
                  <a:pt x="572" y="0"/>
                </a:lnTo>
                <a:cubicBezTo>
                  <a:pt x="597" y="0"/>
                  <a:pt x="617" y="19"/>
                  <a:pt x="617" y="44"/>
                </a:cubicBezTo>
                <a:cubicBezTo>
                  <a:pt x="617" y="68"/>
                  <a:pt x="597" y="88"/>
                  <a:pt x="572" y="88"/>
                </a:cubicBezTo>
                <a:cubicBezTo>
                  <a:pt x="548" y="88"/>
                  <a:pt x="528" y="68"/>
                  <a:pt x="528" y="44"/>
                </a:cubicBezTo>
                <a:cubicBezTo>
                  <a:pt x="528" y="19"/>
                  <a:pt x="548" y="0"/>
                  <a:pt x="572" y="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53" name="Freeform 189"/>
          <p:cNvSpPr>
            <a:spLocks noEditPoints="1"/>
          </p:cNvSpPr>
          <p:nvPr/>
        </p:nvSpPr>
        <p:spPr bwMode="auto">
          <a:xfrm>
            <a:off x="7731125" y="4373563"/>
            <a:ext cx="368300" cy="52387"/>
          </a:xfrm>
          <a:custGeom>
            <a:avLst/>
            <a:gdLst>
              <a:gd name="T0" fmla="*/ 2147483647 w 617"/>
              <a:gd name="T1" fmla="*/ 0 h 88"/>
              <a:gd name="T2" fmla="*/ 2147483647 w 617"/>
              <a:gd name="T3" fmla="*/ 0 h 88"/>
              <a:gd name="T4" fmla="*/ 2147483647 w 617"/>
              <a:gd name="T5" fmla="*/ 2147483647 h 88"/>
              <a:gd name="T6" fmla="*/ 2147483647 w 617"/>
              <a:gd name="T7" fmla="*/ 2147483647 h 88"/>
              <a:gd name="T8" fmla="*/ 2147483647 w 617"/>
              <a:gd name="T9" fmla="*/ 2147483647 h 88"/>
              <a:gd name="T10" fmla="*/ 0 w 617"/>
              <a:gd name="T11" fmla="*/ 2147483647 h 88"/>
              <a:gd name="T12" fmla="*/ 2147483647 w 617"/>
              <a:gd name="T13" fmla="*/ 0 h 88"/>
              <a:gd name="T14" fmla="*/ 2147483647 w 617"/>
              <a:gd name="T15" fmla="*/ 0 h 88"/>
              <a:gd name="T16" fmla="*/ 2147483647 w 617"/>
              <a:gd name="T17" fmla="*/ 0 h 88"/>
              <a:gd name="T18" fmla="*/ 2147483647 w 617"/>
              <a:gd name="T19" fmla="*/ 2147483647 h 88"/>
              <a:gd name="T20" fmla="*/ 2147483647 w 617"/>
              <a:gd name="T21" fmla="*/ 2147483647 h 88"/>
              <a:gd name="T22" fmla="*/ 2147483647 w 617"/>
              <a:gd name="T23" fmla="*/ 2147483647 h 88"/>
              <a:gd name="T24" fmla="*/ 2147483647 w 617"/>
              <a:gd name="T25" fmla="*/ 2147483647 h 88"/>
              <a:gd name="T26" fmla="*/ 2147483647 w 617"/>
              <a:gd name="T27" fmla="*/ 0 h 88"/>
              <a:gd name="T28" fmla="*/ 2147483647 w 617"/>
              <a:gd name="T29" fmla="*/ 0 h 88"/>
              <a:gd name="T30" fmla="*/ 2147483647 w 617"/>
              <a:gd name="T31" fmla="*/ 0 h 88"/>
              <a:gd name="T32" fmla="*/ 2147483647 w 617"/>
              <a:gd name="T33" fmla="*/ 2147483647 h 88"/>
              <a:gd name="T34" fmla="*/ 2147483647 w 617"/>
              <a:gd name="T35" fmla="*/ 2147483647 h 88"/>
              <a:gd name="T36" fmla="*/ 2147483647 w 617"/>
              <a:gd name="T37" fmla="*/ 2147483647 h 88"/>
              <a:gd name="T38" fmla="*/ 2147483647 w 617"/>
              <a:gd name="T39" fmla="*/ 2147483647 h 88"/>
              <a:gd name="T40" fmla="*/ 2147483647 w 617"/>
              <a:gd name="T41" fmla="*/ 0 h 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17"/>
              <a:gd name="T64" fmla="*/ 0 h 88"/>
              <a:gd name="T65" fmla="*/ 617 w 617"/>
              <a:gd name="T66" fmla="*/ 88 h 8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17" h="88">
                <a:moveTo>
                  <a:pt x="44" y="0"/>
                </a:moveTo>
                <a:lnTo>
                  <a:pt x="44" y="0"/>
                </a:lnTo>
                <a:cubicBezTo>
                  <a:pt x="69" y="0"/>
                  <a:pt x="88" y="19"/>
                  <a:pt x="88" y="44"/>
                </a:cubicBezTo>
                <a:cubicBezTo>
                  <a:pt x="88" y="68"/>
                  <a:pt x="69" y="88"/>
                  <a:pt x="44" y="88"/>
                </a:cubicBezTo>
                <a:cubicBezTo>
                  <a:pt x="20" y="88"/>
                  <a:pt x="0" y="68"/>
                  <a:pt x="0" y="44"/>
                </a:cubicBezTo>
                <a:cubicBezTo>
                  <a:pt x="0" y="19"/>
                  <a:pt x="20" y="0"/>
                  <a:pt x="44" y="0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333" y="0"/>
                  <a:pt x="353" y="19"/>
                  <a:pt x="353" y="44"/>
                </a:cubicBezTo>
                <a:cubicBezTo>
                  <a:pt x="353" y="68"/>
                  <a:pt x="333" y="88"/>
                  <a:pt x="309" y="88"/>
                </a:cubicBezTo>
                <a:cubicBezTo>
                  <a:pt x="284" y="88"/>
                  <a:pt x="265" y="68"/>
                  <a:pt x="265" y="44"/>
                </a:cubicBezTo>
                <a:cubicBezTo>
                  <a:pt x="265" y="19"/>
                  <a:pt x="284" y="0"/>
                  <a:pt x="309" y="0"/>
                </a:cubicBezTo>
                <a:close/>
                <a:moveTo>
                  <a:pt x="573" y="0"/>
                </a:moveTo>
                <a:lnTo>
                  <a:pt x="573" y="0"/>
                </a:lnTo>
                <a:cubicBezTo>
                  <a:pt x="598" y="0"/>
                  <a:pt x="617" y="19"/>
                  <a:pt x="617" y="44"/>
                </a:cubicBezTo>
                <a:cubicBezTo>
                  <a:pt x="617" y="68"/>
                  <a:pt x="598" y="88"/>
                  <a:pt x="573" y="88"/>
                </a:cubicBezTo>
                <a:cubicBezTo>
                  <a:pt x="549" y="88"/>
                  <a:pt x="529" y="68"/>
                  <a:pt x="529" y="44"/>
                </a:cubicBezTo>
                <a:cubicBezTo>
                  <a:pt x="529" y="19"/>
                  <a:pt x="549" y="0"/>
                  <a:pt x="573" y="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54" name="Freeform 190"/>
          <p:cNvSpPr>
            <a:spLocks/>
          </p:cNvSpPr>
          <p:nvPr/>
        </p:nvSpPr>
        <p:spPr bwMode="auto">
          <a:xfrm>
            <a:off x="1252538" y="4765675"/>
            <a:ext cx="6896100" cy="236538"/>
          </a:xfrm>
          <a:custGeom>
            <a:avLst/>
            <a:gdLst>
              <a:gd name="T0" fmla="*/ 2147483647 w 4344"/>
              <a:gd name="T1" fmla="*/ 2147483647 h 149"/>
              <a:gd name="T2" fmla="*/ 2147483647 w 4344"/>
              <a:gd name="T3" fmla="*/ 0 h 149"/>
              <a:gd name="T4" fmla="*/ 2147483647 w 4344"/>
              <a:gd name="T5" fmla="*/ 2147483647 h 149"/>
              <a:gd name="T6" fmla="*/ 0 w 4344"/>
              <a:gd name="T7" fmla="*/ 2147483647 h 149"/>
              <a:gd name="T8" fmla="*/ 0 w 4344"/>
              <a:gd name="T9" fmla="*/ 2147483647 h 149"/>
              <a:gd name="T10" fmla="*/ 2147483647 w 4344"/>
              <a:gd name="T11" fmla="*/ 2147483647 h 149"/>
              <a:gd name="T12" fmla="*/ 2147483647 w 4344"/>
              <a:gd name="T13" fmla="*/ 2147483647 h 149"/>
              <a:gd name="T14" fmla="*/ 2147483647 w 4344"/>
              <a:gd name="T15" fmla="*/ 2147483647 h 1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44"/>
              <a:gd name="T25" fmla="*/ 0 h 149"/>
              <a:gd name="T26" fmla="*/ 4344 w 4344"/>
              <a:gd name="T27" fmla="*/ 149 h 1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44" h="149">
                <a:moveTo>
                  <a:pt x="4344" y="75"/>
                </a:moveTo>
                <a:lnTo>
                  <a:pt x="4270" y="0"/>
                </a:lnTo>
                <a:lnTo>
                  <a:pt x="4270" y="49"/>
                </a:lnTo>
                <a:lnTo>
                  <a:pt x="0" y="49"/>
                </a:lnTo>
                <a:lnTo>
                  <a:pt x="0" y="100"/>
                </a:lnTo>
                <a:lnTo>
                  <a:pt x="4270" y="100"/>
                </a:lnTo>
                <a:lnTo>
                  <a:pt x="4270" y="149"/>
                </a:lnTo>
                <a:lnTo>
                  <a:pt x="4344" y="75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5" name="Freeform 191"/>
          <p:cNvSpPr>
            <a:spLocks/>
          </p:cNvSpPr>
          <p:nvPr/>
        </p:nvSpPr>
        <p:spPr bwMode="auto">
          <a:xfrm>
            <a:off x="1252538" y="4765675"/>
            <a:ext cx="6896100" cy="236538"/>
          </a:xfrm>
          <a:custGeom>
            <a:avLst/>
            <a:gdLst>
              <a:gd name="T0" fmla="*/ 2147483647 w 4344"/>
              <a:gd name="T1" fmla="*/ 2147483647 h 149"/>
              <a:gd name="T2" fmla="*/ 2147483647 w 4344"/>
              <a:gd name="T3" fmla="*/ 0 h 149"/>
              <a:gd name="T4" fmla="*/ 2147483647 w 4344"/>
              <a:gd name="T5" fmla="*/ 2147483647 h 149"/>
              <a:gd name="T6" fmla="*/ 0 w 4344"/>
              <a:gd name="T7" fmla="*/ 2147483647 h 149"/>
              <a:gd name="T8" fmla="*/ 0 w 4344"/>
              <a:gd name="T9" fmla="*/ 2147483647 h 149"/>
              <a:gd name="T10" fmla="*/ 2147483647 w 4344"/>
              <a:gd name="T11" fmla="*/ 2147483647 h 149"/>
              <a:gd name="T12" fmla="*/ 2147483647 w 4344"/>
              <a:gd name="T13" fmla="*/ 2147483647 h 149"/>
              <a:gd name="T14" fmla="*/ 2147483647 w 4344"/>
              <a:gd name="T15" fmla="*/ 2147483647 h 1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44"/>
              <a:gd name="T25" fmla="*/ 0 h 149"/>
              <a:gd name="T26" fmla="*/ 4344 w 4344"/>
              <a:gd name="T27" fmla="*/ 149 h 1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44" h="149">
                <a:moveTo>
                  <a:pt x="4344" y="75"/>
                </a:moveTo>
                <a:lnTo>
                  <a:pt x="4270" y="0"/>
                </a:lnTo>
                <a:lnTo>
                  <a:pt x="4270" y="49"/>
                </a:lnTo>
                <a:lnTo>
                  <a:pt x="0" y="49"/>
                </a:lnTo>
                <a:lnTo>
                  <a:pt x="0" y="100"/>
                </a:lnTo>
                <a:lnTo>
                  <a:pt x="4270" y="100"/>
                </a:lnTo>
                <a:lnTo>
                  <a:pt x="4270" y="149"/>
                </a:lnTo>
                <a:lnTo>
                  <a:pt x="4344" y="75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56" name="Rectangle 192"/>
          <p:cNvSpPr>
            <a:spLocks noChangeArrowheads="1"/>
          </p:cNvSpPr>
          <p:nvPr/>
        </p:nvSpPr>
        <p:spPr bwMode="auto">
          <a:xfrm>
            <a:off x="8221663" y="4775200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Time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grpSp>
        <p:nvGrpSpPr>
          <p:cNvPr id="18" name="Group 602"/>
          <p:cNvGrpSpPr>
            <a:grpSpLocks/>
          </p:cNvGrpSpPr>
          <p:nvPr/>
        </p:nvGrpSpPr>
        <p:grpSpPr bwMode="auto">
          <a:xfrm>
            <a:off x="1792288" y="5099050"/>
            <a:ext cx="277812" cy="765175"/>
            <a:chOff x="1129" y="3212"/>
            <a:chExt cx="175" cy="482"/>
          </a:xfrm>
        </p:grpSpPr>
        <p:sp>
          <p:nvSpPr>
            <p:cNvPr id="69864" name="Rectangle 211"/>
            <p:cNvSpPr>
              <a:spLocks noChangeArrowheads="1"/>
            </p:cNvSpPr>
            <p:nvPr/>
          </p:nvSpPr>
          <p:spPr bwMode="auto">
            <a:xfrm>
              <a:off x="1129" y="3338"/>
              <a:ext cx="175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65" name="Rectangle 213"/>
            <p:cNvSpPr>
              <a:spLocks noChangeArrowheads="1"/>
            </p:cNvSpPr>
            <p:nvPr/>
          </p:nvSpPr>
          <p:spPr bwMode="auto">
            <a:xfrm>
              <a:off x="1177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66" name="Line 214"/>
            <p:cNvSpPr>
              <a:spLocks noChangeShapeType="1"/>
            </p:cNvSpPr>
            <p:nvPr/>
          </p:nvSpPr>
          <p:spPr bwMode="auto">
            <a:xfrm>
              <a:off x="1173" y="3389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67" name="Freeform 215"/>
            <p:cNvSpPr>
              <a:spLocks/>
            </p:cNvSpPr>
            <p:nvPr/>
          </p:nvSpPr>
          <p:spPr bwMode="auto">
            <a:xfrm>
              <a:off x="1221" y="3359"/>
              <a:ext cx="61" cy="61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68" name="Line 216"/>
            <p:cNvSpPr>
              <a:spLocks noChangeShapeType="1"/>
            </p:cNvSpPr>
            <p:nvPr/>
          </p:nvSpPr>
          <p:spPr bwMode="auto">
            <a:xfrm>
              <a:off x="1169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69" name="Freeform 217"/>
            <p:cNvSpPr>
              <a:spLocks/>
            </p:cNvSpPr>
            <p:nvPr/>
          </p:nvSpPr>
          <p:spPr bwMode="auto">
            <a:xfrm>
              <a:off x="1217" y="3599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70" name="Line 218"/>
            <p:cNvSpPr>
              <a:spLocks noChangeShapeType="1"/>
            </p:cNvSpPr>
            <p:nvPr/>
          </p:nvSpPr>
          <p:spPr bwMode="auto">
            <a:xfrm>
              <a:off x="1169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1" name="Freeform 219"/>
            <p:cNvSpPr>
              <a:spLocks/>
            </p:cNvSpPr>
            <p:nvPr/>
          </p:nvSpPr>
          <p:spPr bwMode="auto">
            <a:xfrm>
              <a:off x="1217" y="3446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72" name="Line 220"/>
            <p:cNvSpPr>
              <a:spLocks noChangeShapeType="1"/>
            </p:cNvSpPr>
            <p:nvPr/>
          </p:nvSpPr>
          <p:spPr bwMode="auto">
            <a:xfrm>
              <a:off x="1169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73" name="Freeform 221"/>
            <p:cNvSpPr>
              <a:spLocks/>
            </p:cNvSpPr>
            <p:nvPr/>
          </p:nvSpPr>
          <p:spPr bwMode="auto">
            <a:xfrm>
              <a:off x="1217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603"/>
          <p:cNvGrpSpPr>
            <a:grpSpLocks/>
          </p:cNvGrpSpPr>
          <p:nvPr/>
        </p:nvGrpSpPr>
        <p:grpSpPr bwMode="auto">
          <a:xfrm>
            <a:off x="2163763" y="5099050"/>
            <a:ext cx="277812" cy="765175"/>
            <a:chOff x="1363" y="3212"/>
            <a:chExt cx="175" cy="482"/>
          </a:xfrm>
        </p:grpSpPr>
        <p:sp>
          <p:nvSpPr>
            <p:cNvPr id="69854" name="Rectangle 222"/>
            <p:cNvSpPr>
              <a:spLocks noChangeArrowheads="1"/>
            </p:cNvSpPr>
            <p:nvPr/>
          </p:nvSpPr>
          <p:spPr bwMode="auto">
            <a:xfrm>
              <a:off x="1363" y="3338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55" name="Rectangle 224"/>
            <p:cNvSpPr>
              <a:spLocks noChangeArrowheads="1"/>
            </p:cNvSpPr>
            <p:nvPr/>
          </p:nvSpPr>
          <p:spPr bwMode="auto">
            <a:xfrm>
              <a:off x="1411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56" name="Line 225"/>
            <p:cNvSpPr>
              <a:spLocks noChangeShapeType="1"/>
            </p:cNvSpPr>
            <p:nvPr/>
          </p:nvSpPr>
          <p:spPr bwMode="auto">
            <a:xfrm>
              <a:off x="1407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7" name="Freeform 226"/>
            <p:cNvSpPr>
              <a:spLocks/>
            </p:cNvSpPr>
            <p:nvPr/>
          </p:nvSpPr>
          <p:spPr bwMode="auto">
            <a:xfrm>
              <a:off x="1455" y="3359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58" name="Line 227"/>
            <p:cNvSpPr>
              <a:spLocks noChangeShapeType="1"/>
            </p:cNvSpPr>
            <p:nvPr/>
          </p:nvSpPr>
          <p:spPr bwMode="auto">
            <a:xfrm>
              <a:off x="1403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9" name="Freeform 228"/>
            <p:cNvSpPr>
              <a:spLocks/>
            </p:cNvSpPr>
            <p:nvPr/>
          </p:nvSpPr>
          <p:spPr bwMode="auto">
            <a:xfrm>
              <a:off x="1451" y="3599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60" name="Line 229"/>
            <p:cNvSpPr>
              <a:spLocks noChangeShapeType="1"/>
            </p:cNvSpPr>
            <p:nvPr/>
          </p:nvSpPr>
          <p:spPr bwMode="auto">
            <a:xfrm>
              <a:off x="1403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61" name="Freeform 230"/>
            <p:cNvSpPr>
              <a:spLocks/>
            </p:cNvSpPr>
            <p:nvPr/>
          </p:nvSpPr>
          <p:spPr bwMode="auto">
            <a:xfrm>
              <a:off x="1451" y="3446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62" name="Line 231"/>
            <p:cNvSpPr>
              <a:spLocks noChangeShapeType="1"/>
            </p:cNvSpPr>
            <p:nvPr/>
          </p:nvSpPr>
          <p:spPr bwMode="auto">
            <a:xfrm>
              <a:off x="1403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63" name="Freeform 232"/>
            <p:cNvSpPr>
              <a:spLocks/>
            </p:cNvSpPr>
            <p:nvPr/>
          </p:nvSpPr>
          <p:spPr bwMode="auto">
            <a:xfrm>
              <a:off x="1451" y="3522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643"/>
          <p:cNvGrpSpPr>
            <a:grpSpLocks/>
          </p:cNvGrpSpPr>
          <p:nvPr/>
        </p:nvGrpSpPr>
        <p:grpSpPr bwMode="auto">
          <a:xfrm>
            <a:off x="2535238" y="5099050"/>
            <a:ext cx="277812" cy="765175"/>
            <a:chOff x="1597" y="3212"/>
            <a:chExt cx="175" cy="482"/>
          </a:xfrm>
        </p:grpSpPr>
        <p:sp>
          <p:nvSpPr>
            <p:cNvPr id="69844" name="Rectangle 233"/>
            <p:cNvSpPr>
              <a:spLocks noChangeArrowheads="1"/>
            </p:cNvSpPr>
            <p:nvPr/>
          </p:nvSpPr>
          <p:spPr bwMode="auto">
            <a:xfrm>
              <a:off x="1597" y="3338"/>
              <a:ext cx="175" cy="356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45" name="Rectangle 235"/>
            <p:cNvSpPr>
              <a:spLocks noChangeArrowheads="1"/>
            </p:cNvSpPr>
            <p:nvPr/>
          </p:nvSpPr>
          <p:spPr bwMode="auto">
            <a:xfrm>
              <a:off x="1645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B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46" name="Line 236"/>
            <p:cNvSpPr>
              <a:spLocks noChangeShapeType="1"/>
            </p:cNvSpPr>
            <p:nvPr/>
          </p:nvSpPr>
          <p:spPr bwMode="auto">
            <a:xfrm>
              <a:off x="1641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47" name="Freeform 237"/>
            <p:cNvSpPr>
              <a:spLocks/>
            </p:cNvSpPr>
            <p:nvPr/>
          </p:nvSpPr>
          <p:spPr bwMode="auto">
            <a:xfrm>
              <a:off x="1689" y="3359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48" name="Line 240"/>
            <p:cNvSpPr>
              <a:spLocks noChangeShapeType="1"/>
            </p:cNvSpPr>
            <p:nvPr/>
          </p:nvSpPr>
          <p:spPr bwMode="auto">
            <a:xfrm>
              <a:off x="1638" y="3476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49" name="Freeform 241"/>
            <p:cNvSpPr>
              <a:spLocks/>
            </p:cNvSpPr>
            <p:nvPr/>
          </p:nvSpPr>
          <p:spPr bwMode="auto">
            <a:xfrm>
              <a:off x="1685" y="3446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50" name="Line 242"/>
            <p:cNvSpPr>
              <a:spLocks noChangeShapeType="1"/>
            </p:cNvSpPr>
            <p:nvPr/>
          </p:nvSpPr>
          <p:spPr bwMode="auto">
            <a:xfrm>
              <a:off x="1638" y="3553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1" name="Freeform 243"/>
            <p:cNvSpPr>
              <a:spLocks/>
            </p:cNvSpPr>
            <p:nvPr/>
          </p:nvSpPr>
          <p:spPr bwMode="auto">
            <a:xfrm>
              <a:off x="1685" y="3522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52" name="Line 249"/>
            <p:cNvSpPr>
              <a:spLocks noChangeShapeType="1"/>
            </p:cNvSpPr>
            <p:nvPr/>
          </p:nvSpPr>
          <p:spPr bwMode="auto">
            <a:xfrm>
              <a:off x="1634" y="3629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53" name="Freeform 250"/>
            <p:cNvSpPr>
              <a:spLocks/>
            </p:cNvSpPr>
            <p:nvPr/>
          </p:nvSpPr>
          <p:spPr bwMode="auto">
            <a:xfrm>
              <a:off x="1681" y="3598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644"/>
          <p:cNvGrpSpPr>
            <a:grpSpLocks/>
          </p:cNvGrpSpPr>
          <p:nvPr/>
        </p:nvGrpSpPr>
        <p:grpSpPr bwMode="auto">
          <a:xfrm>
            <a:off x="2906713" y="5099050"/>
            <a:ext cx="277812" cy="765175"/>
            <a:chOff x="1831" y="3212"/>
            <a:chExt cx="175" cy="482"/>
          </a:xfrm>
        </p:grpSpPr>
        <p:sp>
          <p:nvSpPr>
            <p:cNvPr id="69840" name="Rectangle 244"/>
            <p:cNvSpPr>
              <a:spLocks noChangeArrowheads="1"/>
            </p:cNvSpPr>
            <p:nvPr/>
          </p:nvSpPr>
          <p:spPr bwMode="auto">
            <a:xfrm>
              <a:off x="1831" y="3338"/>
              <a:ext cx="175" cy="356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41" name="Rectangle 246"/>
            <p:cNvSpPr>
              <a:spLocks noChangeArrowheads="1"/>
            </p:cNvSpPr>
            <p:nvPr/>
          </p:nvSpPr>
          <p:spPr bwMode="auto">
            <a:xfrm>
              <a:off x="1879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B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42" name="Line 253"/>
            <p:cNvSpPr>
              <a:spLocks noChangeShapeType="1"/>
            </p:cNvSpPr>
            <p:nvPr/>
          </p:nvSpPr>
          <p:spPr bwMode="auto">
            <a:xfrm>
              <a:off x="1872" y="3553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43" name="Freeform 254"/>
            <p:cNvSpPr>
              <a:spLocks/>
            </p:cNvSpPr>
            <p:nvPr/>
          </p:nvSpPr>
          <p:spPr bwMode="auto">
            <a:xfrm>
              <a:off x="1919" y="3522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611"/>
          <p:cNvGrpSpPr>
            <a:grpSpLocks/>
          </p:cNvGrpSpPr>
          <p:nvPr/>
        </p:nvGrpSpPr>
        <p:grpSpPr bwMode="auto">
          <a:xfrm>
            <a:off x="5129213" y="5099050"/>
            <a:ext cx="276225" cy="765175"/>
            <a:chOff x="3231" y="3212"/>
            <a:chExt cx="174" cy="482"/>
          </a:xfrm>
        </p:grpSpPr>
        <p:sp>
          <p:nvSpPr>
            <p:cNvPr id="69830" name="Rectangle 255"/>
            <p:cNvSpPr>
              <a:spLocks noChangeArrowheads="1"/>
            </p:cNvSpPr>
            <p:nvPr/>
          </p:nvSpPr>
          <p:spPr bwMode="auto">
            <a:xfrm>
              <a:off x="3231" y="3338"/>
              <a:ext cx="174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31" name="Rectangle 257"/>
            <p:cNvSpPr>
              <a:spLocks noChangeArrowheads="1"/>
            </p:cNvSpPr>
            <p:nvPr/>
          </p:nvSpPr>
          <p:spPr bwMode="auto">
            <a:xfrm>
              <a:off x="3271" y="3212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G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32" name="Line 258"/>
            <p:cNvSpPr>
              <a:spLocks noChangeShapeType="1"/>
            </p:cNvSpPr>
            <p:nvPr/>
          </p:nvSpPr>
          <p:spPr bwMode="auto">
            <a:xfrm>
              <a:off x="3274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3" name="Freeform 259"/>
            <p:cNvSpPr>
              <a:spLocks/>
            </p:cNvSpPr>
            <p:nvPr/>
          </p:nvSpPr>
          <p:spPr bwMode="auto">
            <a:xfrm>
              <a:off x="3322" y="3359"/>
              <a:ext cx="61" cy="61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34" name="Line 260"/>
            <p:cNvSpPr>
              <a:spLocks noChangeShapeType="1"/>
            </p:cNvSpPr>
            <p:nvPr/>
          </p:nvSpPr>
          <p:spPr bwMode="auto">
            <a:xfrm>
              <a:off x="3271" y="3630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5" name="Freeform 261"/>
            <p:cNvSpPr>
              <a:spLocks/>
            </p:cNvSpPr>
            <p:nvPr/>
          </p:nvSpPr>
          <p:spPr bwMode="auto">
            <a:xfrm>
              <a:off x="3318" y="3599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36" name="Line 262"/>
            <p:cNvSpPr>
              <a:spLocks noChangeShapeType="1"/>
            </p:cNvSpPr>
            <p:nvPr/>
          </p:nvSpPr>
          <p:spPr bwMode="auto">
            <a:xfrm>
              <a:off x="3271" y="3476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7" name="Freeform 263"/>
            <p:cNvSpPr>
              <a:spLocks/>
            </p:cNvSpPr>
            <p:nvPr/>
          </p:nvSpPr>
          <p:spPr bwMode="auto">
            <a:xfrm>
              <a:off x="3318" y="3446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38" name="Line 264"/>
            <p:cNvSpPr>
              <a:spLocks noChangeShapeType="1"/>
            </p:cNvSpPr>
            <p:nvPr/>
          </p:nvSpPr>
          <p:spPr bwMode="auto">
            <a:xfrm>
              <a:off x="3271" y="3553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39" name="Freeform 265"/>
            <p:cNvSpPr>
              <a:spLocks/>
            </p:cNvSpPr>
            <p:nvPr/>
          </p:nvSpPr>
          <p:spPr bwMode="auto">
            <a:xfrm>
              <a:off x="3318" y="3522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612"/>
          <p:cNvGrpSpPr>
            <a:grpSpLocks/>
          </p:cNvGrpSpPr>
          <p:nvPr/>
        </p:nvGrpSpPr>
        <p:grpSpPr bwMode="auto">
          <a:xfrm>
            <a:off x="5500688" y="5099050"/>
            <a:ext cx="276225" cy="765175"/>
            <a:chOff x="3465" y="3212"/>
            <a:chExt cx="174" cy="482"/>
          </a:xfrm>
        </p:grpSpPr>
        <p:sp>
          <p:nvSpPr>
            <p:cNvPr id="69820" name="Rectangle 266"/>
            <p:cNvSpPr>
              <a:spLocks noChangeArrowheads="1"/>
            </p:cNvSpPr>
            <p:nvPr/>
          </p:nvSpPr>
          <p:spPr bwMode="auto">
            <a:xfrm>
              <a:off x="3465" y="3338"/>
              <a:ext cx="174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21" name="Rectangle 268"/>
            <p:cNvSpPr>
              <a:spLocks noChangeArrowheads="1"/>
            </p:cNvSpPr>
            <p:nvPr/>
          </p:nvSpPr>
          <p:spPr bwMode="auto">
            <a:xfrm>
              <a:off x="3505" y="3212"/>
              <a:ext cx="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G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22" name="Line 269"/>
            <p:cNvSpPr>
              <a:spLocks noChangeShapeType="1"/>
            </p:cNvSpPr>
            <p:nvPr/>
          </p:nvSpPr>
          <p:spPr bwMode="auto">
            <a:xfrm>
              <a:off x="3508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3" name="Freeform 270"/>
            <p:cNvSpPr>
              <a:spLocks/>
            </p:cNvSpPr>
            <p:nvPr/>
          </p:nvSpPr>
          <p:spPr bwMode="auto">
            <a:xfrm>
              <a:off x="3556" y="3359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24" name="Line 271"/>
            <p:cNvSpPr>
              <a:spLocks noChangeShapeType="1"/>
            </p:cNvSpPr>
            <p:nvPr/>
          </p:nvSpPr>
          <p:spPr bwMode="auto">
            <a:xfrm>
              <a:off x="3505" y="3630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5" name="Freeform 272"/>
            <p:cNvSpPr>
              <a:spLocks/>
            </p:cNvSpPr>
            <p:nvPr/>
          </p:nvSpPr>
          <p:spPr bwMode="auto">
            <a:xfrm>
              <a:off x="3553" y="3599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26" name="Line 273"/>
            <p:cNvSpPr>
              <a:spLocks noChangeShapeType="1"/>
            </p:cNvSpPr>
            <p:nvPr/>
          </p:nvSpPr>
          <p:spPr bwMode="auto">
            <a:xfrm>
              <a:off x="3505" y="3476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7" name="Freeform 274"/>
            <p:cNvSpPr>
              <a:spLocks/>
            </p:cNvSpPr>
            <p:nvPr/>
          </p:nvSpPr>
          <p:spPr bwMode="auto">
            <a:xfrm>
              <a:off x="3553" y="3446"/>
              <a:ext cx="61" cy="61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28" name="Line 275"/>
            <p:cNvSpPr>
              <a:spLocks noChangeShapeType="1"/>
            </p:cNvSpPr>
            <p:nvPr/>
          </p:nvSpPr>
          <p:spPr bwMode="auto">
            <a:xfrm>
              <a:off x="3505" y="3553"/>
              <a:ext cx="62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29" name="Freeform 276"/>
            <p:cNvSpPr>
              <a:spLocks/>
            </p:cNvSpPr>
            <p:nvPr/>
          </p:nvSpPr>
          <p:spPr bwMode="auto">
            <a:xfrm>
              <a:off x="3553" y="3522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613"/>
          <p:cNvGrpSpPr>
            <a:grpSpLocks/>
          </p:cNvGrpSpPr>
          <p:nvPr/>
        </p:nvGrpSpPr>
        <p:grpSpPr bwMode="auto">
          <a:xfrm>
            <a:off x="5872163" y="5099050"/>
            <a:ext cx="276225" cy="765175"/>
            <a:chOff x="3699" y="3212"/>
            <a:chExt cx="174" cy="482"/>
          </a:xfrm>
        </p:grpSpPr>
        <p:sp>
          <p:nvSpPr>
            <p:cNvPr id="69810" name="Rectangle 277"/>
            <p:cNvSpPr>
              <a:spLocks noChangeArrowheads="1"/>
            </p:cNvSpPr>
            <p:nvPr/>
          </p:nvSpPr>
          <p:spPr bwMode="auto">
            <a:xfrm>
              <a:off x="3699" y="3338"/>
              <a:ext cx="174" cy="356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11" name="Rectangle 279"/>
            <p:cNvSpPr>
              <a:spLocks noChangeArrowheads="1"/>
            </p:cNvSpPr>
            <p:nvPr/>
          </p:nvSpPr>
          <p:spPr bwMode="auto">
            <a:xfrm>
              <a:off x="3751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12" name="Line 280"/>
            <p:cNvSpPr>
              <a:spLocks noChangeShapeType="1"/>
            </p:cNvSpPr>
            <p:nvPr/>
          </p:nvSpPr>
          <p:spPr bwMode="auto">
            <a:xfrm>
              <a:off x="3742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13" name="Freeform 281"/>
            <p:cNvSpPr>
              <a:spLocks/>
            </p:cNvSpPr>
            <p:nvPr/>
          </p:nvSpPr>
          <p:spPr bwMode="auto">
            <a:xfrm>
              <a:off x="3790" y="3359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14" name="Line 282"/>
            <p:cNvSpPr>
              <a:spLocks noChangeShapeType="1"/>
            </p:cNvSpPr>
            <p:nvPr/>
          </p:nvSpPr>
          <p:spPr bwMode="auto">
            <a:xfrm>
              <a:off x="3739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15" name="Freeform 283"/>
            <p:cNvSpPr>
              <a:spLocks/>
            </p:cNvSpPr>
            <p:nvPr/>
          </p:nvSpPr>
          <p:spPr bwMode="auto">
            <a:xfrm>
              <a:off x="3787" y="3599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16" name="Line 284"/>
            <p:cNvSpPr>
              <a:spLocks noChangeShapeType="1"/>
            </p:cNvSpPr>
            <p:nvPr/>
          </p:nvSpPr>
          <p:spPr bwMode="auto">
            <a:xfrm>
              <a:off x="3739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17" name="Freeform 285"/>
            <p:cNvSpPr>
              <a:spLocks/>
            </p:cNvSpPr>
            <p:nvPr/>
          </p:nvSpPr>
          <p:spPr bwMode="auto">
            <a:xfrm>
              <a:off x="3787" y="3446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18" name="Line 286"/>
            <p:cNvSpPr>
              <a:spLocks noChangeShapeType="1"/>
            </p:cNvSpPr>
            <p:nvPr/>
          </p:nvSpPr>
          <p:spPr bwMode="auto">
            <a:xfrm>
              <a:off x="3739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19" name="Freeform 287"/>
            <p:cNvSpPr>
              <a:spLocks/>
            </p:cNvSpPr>
            <p:nvPr/>
          </p:nvSpPr>
          <p:spPr bwMode="auto">
            <a:xfrm>
              <a:off x="3787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614"/>
          <p:cNvGrpSpPr>
            <a:grpSpLocks/>
          </p:cNvGrpSpPr>
          <p:nvPr/>
        </p:nvGrpSpPr>
        <p:grpSpPr bwMode="auto">
          <a:xfrm>
            <a:off x="6243638" y="5099050"/>
            <a:ext cx="277812" cy="765175"/>
            <a:chOff x="3933" y="3212"/>
            <a:chExt cx="175" cy="482"/>
          </a:xfrm>
        </p:grpSpPr>
        <p:sp>
          <p:nvSpPr>
            <p:cNvPr id="69800" name="Rectangle 288"/>
            <p:cNvSpPr>
              <a:spLocks noChangeArrowheads="1"/>
            </p:cNvSpPr>
            <p:nvPr/>
          </p:nvSpPr>
          <p:spPr bwMode="auto">
            <a:xfrm>
              <a:off x="3933" y="3338"/>
              <a:ext cx="175" cy="356"/>
            </a:xfrm>
            <a:prstGeom prst="rect">
              <a:avLst/>
            </a:prstGeom>
            <a:solidFill>
              <a:srgbClr val="FFCCCC"/>
            </a:solidFill>
            <a:ln w="19050">
              <a:solidFill>
                <a:schemeClr val="tx1"/>
              </a:solidFill>
              <a:prstDash val="lgDash"/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01" name="Rectangle 290"/>
            <p:cNvSpPr>
              <a:spLocks noChangeArrowheads="1"/>
            </p:cNvSpPr>
            <p:nvPr/>
          </p:nvSpPr>
          <p:spPr bwMode="auto">
            <a:xfrm>
              <a:off x="3985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A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802" name="Line 291"/>
            <p:cNvSpPr>
              <a:spLocks noChangeShapeType="1"/>
            </p:cNvSpPr>
            <p:nvPr/>
          </p:nvSpPr>
          <p:spPr bwMode="auto">
            <a:xfrm>
              <a:off x="3976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03" name="Freeform 292"/>
            <p:cNvSpPr>
              <a:spLocks/>
            </p:cNvSpPr>
            <p:nvPr/>
          </p:nvSpPr>
          <p:spPr bwMode="auto">
            <a:xfrm>
              <a:off x="4024" y="3359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04" name="Line 293"/>
            <p:cNvSpPr>
              <a:spLocks noChangeShapeType="1"/>
            </p:cNvSpPr>
            <p:nvPr/>
          </p:nvSpPr>
          <p:spPr bwMode="auto">
            <a:xfrm>
              <a:off x="3973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05" name="Freeform 294"/>
            <p:cNvSpPr>
              <a:spLocks/>
            </p:cNvSpPr>
            <p:nvPr/>
          </p:nvSpPr>
          <p:spPr bwMode="auto">
            <a:xfrm>
              <a:off x="4021" y="3599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06" name="Line 295"/>
            <p:cNvSpPr>
              <a:spLocks noChangeShapeType="1"/>
            </p:cNvSpPr>
            <p:nvPr/>
          </p:nvSpPr>
          <p:spPr bwMode="auto">
            <a:xfrm>
              <a:off x="3973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07" name="Freeform 296"/>
            <p:cNvSpPr>
              <a:spLocks/>
            </p:cNvSpPr>
            <p:nvPr/>
          </p:nvSpPr>
          <p:spPr bwMode="auto">
            <a:xfrm>
              <a:off x="4021" y="3446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808" name="Line 297"/>
            <p:cNvSpPr>
              <a:spLocks noChangeShapeType="1"/>
            </p:cNvSpPr>
            <p:nvPr/>
          </p:nvSpPr>
          <p:spPr bwMode="auto">
            <a:xfrm>
              <a:off x="3973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09" name="Freeform 298"/>
            <p:cNvSpPr>
              <a:spLocks/>
            </p:cNvSpPr>
            <p:nvPr/>
          </p:nvSpPr>
          <p:spPr bwMode="auto">
            <a:xfrm>
              <a:off x="4021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606"/>
          <p:cNvGrpSpPr>
            <a:grpSpLocks/>
          </p:cNvGrpSpPr>
          <p:nvPr/>
        </p:nvGrpSpPr>
        <p:grpSpPr bwMode="auto">
          <a:xfrm>
            <a:off x="3278188" y="5089525"/>
            <a:ext cx="277812" cy="774700"/>
            <a:chOff x="2065" y="3206"/>
            <a:chExt cx="175" cy="488"/>
          </a:xfrm>
        </p:grpSpPr>
        <p:sp>
          <p:nvSpPr>
            <p:cNvPr id="69794" name="Rectangle 299"/>
            <p:cNvSpPr>
              <a:spLocks noChangeArrowheads="1"/>
            </p:cNvSpPr>
            <p:nvPr/>
          </p:nvSpPr>
          <p:spPr bwMode="auto">
            <a:xfrm>
              <a:off x="2065" y="3333"/>
              <a:ext cx="175" cy="361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95" name="Rectangle 301"/>
            <p:cNvSpPr>
              <a:spLocks noChangeArrowheads="1"/>
            </p:cNvSpPr>
            <p:nvPr/>
          </p:nvSpPr>
          <p:spPr bwMode="auto">
            <a:xfrm>
              <a:off x="2113" y="3206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C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96" name="Line 302"/>
            <p:cNvSpPr>
              <a:spLocks noChangeShapeType="1"/>
            </p:cNvSpPr>
            <p:nvPr/>
          </p:nvSpPr>
          <p:spPr bwMode="auto">
            <a:xfrm>
              <a:off x="2109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97" name="Freeform 303"/>
            <p:cNvSpPr>
              <a:spLocks/>
            </p:cNvSpPr>
            <p:nvPr/>
          </p:nvSpPr>
          <p:spPr bwMode="auto">
            <a:xfrm>
              <a:off x="2157" y="3359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98" name="Line 308"/>
            <p:cNvSpPr>
              <a:spLocks noChangeShapeType="1"/>
            </p:cNvSpPr>
            <p:nvPr/>
          </p:nvSpPr>
          <p:spPr bwMode="auto">
            <a:xfrm>
              <a:off x="2106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99" name="Freeform 309"/>
            <p:cNvSpPr>
              <a:spLocks/>
            </p:cNvSpPr>
            <p:nvPr/>
          </p:nvSpPr>
          <p:spPr bwMode="auto">
            <a:xfrm>
              <a:off x="2154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607"/>
          <p:cNvGrpSpPr>
            <a:grpSpLocks/>
          </p:cNvGrpSpPr>
          <p:nvPr/>
        </p:nvGrpSpPr>
        <p:grpSpPr bwMode="auto">
          <a:xfrm>
            <a:off x="3641725" y="5089525"/>
            <a:ext cx="277813" cy="774700"/>
            <a:chOff x="2294" y="3206"/>
            <a:chExt cx="175" cy="488"/>
          </a:xfrm>
        </p:grpSpPr>
        <p:sp>
          <p:nvSpPr>
            <p:cNvPr id="69786" name="Rectangle 310"/>
            <p:cNvSpPr>
              <a:spLocks noChangeArrowheads="1"/>
            </p:cNvSpPr>
            <p:nvPr/>
          </p:nvSpPr>
          <p:spPr bwMode="auto">
            <a:xfrm>
              <a:off x="2294" y="3333"/>
              <a:ext cx="175" cy="361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87" name="Rectangle 312"/>
            <p:cNvSpPr>
              <a:spLocks noChangeArrowheads="1"/>
            </p:cNvSpPr>
            <p:nvPr/>
          </p:nvSpPr>
          <p:spPr bwMode="auto">
            <a:xfrm>
              <a:off x="2341" y="3206"/>
              <a:ext cx="81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D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88" name="Line 315"/>
            <p:cNvSpPr>
              <a:spLocks noChangeShapeType="1"/>
            </p:cNvSpPr>
            <p:nvPr/>
          </p:nvSpPr>
          <p:spPr bwMode="auto">
            <a:xfrm>
              <a:off x="2334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89" name="Freeform 316"/>
            <p:cNvSpPr>
              <a:spLocks/>
            </p:cNvSpPr>
            <p:nvPr/>
          </p:nvSpPr>
          <p:spPr bwMode="auto">
            <a:xfrm>
              <a:off x="2382" y="3599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90" name="Line 317"/>
            <p:cNvSpPr>
              <a:spLocks noChangeShapeType="1"/>
            </p:cNvSpPr>
            <p:nvPr/>
          </p:nvSpPr>
          <p:spPr bwMode="auto">
            <a:xfrm>
              <a:off x="2334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91" name="Freeform 318"/>
            <p:cNvSpPr>
              <a:spLocks/>
            </p:cNvSpPr>
            <p:nvPr/>
          </p:nvSpPr>
          <p:spPr bwMode="auto">
            <a:xfrm>
              <a:off x="2382" y="3446"/>
              <a:ext cx="61" cy="61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92" name="Line 319"/>
            <p:cNvSpPr>
              <a:spLocks noChangeShapeType="1"/>
            </p:cNvSpPr>
            <p:nvPr/>
          </p:nvSpPr>
          <p:spPr bwMode="auto">
            <a:xfrm>
              <a:off x="2334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93" name="Freeform 320"/>
            <p:cNvSpPr>
              <a:spLocks/>
            </p:cNvSpPr>
            <p:nvPr/>
          </p:nvSpPr>
          <p:spPr bwMode="auto">
            <a:xfrm>
              <a:off x="2382" y="3522"/>
              <a:ext cx="61" cy="62"/>
            </a:xfrm>
            <a:custGeom>
              <a:avLst/>
              <a:gdLst>
                <a:gd name="T0" fmla="*/ 0 w 163"/>
                <a:gd name="T1" fmla="*/ 0 h 164"/>
                <a:gd name="T2" fmla="*/ 0 w 163"/>
                <a:gd name="T3" fmla="*/ 0 h 164"/>
                <a:gd name="T4" fmla="*/ 0 w 163"/>
                <a:gd name="T5" fmla="*/ 0 h 164"/>
                <a:gd name="T6" fmla="*/ 0 w 163"/>
                <a:gd name="T7" fmla="*/ 0 h 164"/>
                <a:gd name="T8" fmla="*/ 0 w 16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4"/>
                <a:gd name="T17" fmla="*/ 163 w 16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4">
                  <a:moveTo>
                    <a:pt x="163" y="82"/>
                  </a:moveTo>
                  <a:lnTo>
                    <a:pt x="0" y="164"/>
                  </a:lnTo>
                  <a:cubicBezTo>
                    <a:pt x="25" y="112"/>
                    <a:pt x="25" y="51"/>
                    <a:pt x="0" y="0"/>
                  </a:cubicBezTo>
                  <a:lnTo>
                    <a:pt x="163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646"/>
          <p:cNvGrpSpPr>
            <a:grpSpLocks/>
          </p:cNvGrpSpPr>
          <p:nvPr/>
        </p:nvGrpSpPr>
        <p:grpSpPr bwMode="auto">
          <a:xfrm>
            <a:off x="4013200" y="5099050"/>
            <a:ext cx="277813" cy="765175"/>
            <a:chOff x="2528" y="3212"/>
            <a:chExt cx="175" cy="482"/>
          </a:xfrm>
        </p:grpSpPr>
        <p:sp>
          <p:nvSpPr>
            <p:cNvPr id="69776" name="Rectangle 321"/>
            <p:cNvSpPr>
              <a:spLocks noChangeArrowheads="1"/>
            </p:cNvSpPr>
            <p:nvPr/>
          </p:nvSpPr>
          <p:spPr bwMode="auto">
            <a:xfrm>
              <a:off x="2528" y="3338"/>
              <a:ext cx="175" cy="356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77" name="Rectangle 323"/>
            <p:cNvSpPr>
              <a:spLocks noChangeArrowheads="1"/>
            </p:cNvSpPr>
            <p:nvPr/>
          </p:nvSpPr>
          <p:spPr bwMode="auto">
            <a:xfrm>
              <a:off x="2575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78" name="Line 324"/>
            <p:cNvSpPr>
              <a:spLocks noChangeShapeType="1"/>
            </p:cNvSpPr>
            <p:nvPr/>
          </p:nvSpPr>
          <p:spPr bwMode="auto">
            <a:xfrm>
              <a:off x="2572" y="3389"/>
              <a:ext cx="62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79" name="Freeform 325"/>
            <p:cNvSpPr>
              <a:spLocks/>
            </p:cNvSpPr>
            <p:nvPr/>
          </p:nvSpPr>
          <p:spPr bwMode="auto">
            <a:xfrm>
              <a:off x="2619" y="3359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80" name="Line 328"/>
            <p:cNvSpPr>
              <a:spLocks noChangeShapeType="1"/>
            </p:cNvSpPr>
            <p:nvPr/>
          </p:nvSpPr>
          <p:spPr bwMode="auto">
            <a:xfrm>
              <a:off x="2568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81" name="Freeform 329"/>
            <p:cNvSpPr>
              <a:spLocks/>
            </p:cNvSpPr>
            <p:nvPr/>
          </p:nvSpPr>
          <p:spPr bwMode="auto">
            <a:xfrm>
              <a:off x="2616" y="3446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82" name="Line 330"/>
            <p:cNvSpPr>
              <a:spLocks noChangeShapeType="1"/>
            </p:cNvSpPr>
            <p:nvPr/>
          </p:nvSpPr>
          <p:spPr bwMode="auto">
            <a:xfrm>
              <a:off x="2568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83" name="Freeform 331"/>
            <p:cNvSpPr>
              <a:spLocks/>
            </p:cNvSpPr>
            <p:nvPr/>
          </p:nvSpPr>
          <p:spPr bwMode="auto">
            <a:xfrm>
              <a:off x="2616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84" name="Line 337"/>
            <p:cNvSpPr>
              <a:spLocks noChangeShapeType="1"/>
            </p:cNvSpPr>
            <p:nvPr/>
          </p:nvSpPr>
          <p:spPr bwMode="auto">
            <a:xfrm>
              <a:off x="2566" y="3629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85" name="Freeform 338"/>
            <p:cNvSpPr>
              <a:spLocks/>
            </p:cNvSpPr>
            <p:nvPr/>
          </p:nvSpPr>
          <p:spPr bwMode="auto">
            <a:xfrm>
              <a:off x="2614" y="3598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645"/>
          <p:cNvGrpSpPr>
            <a:grpSpLocks/>
          </p:cNvGrpSpPr>
          <p:nvPr/>
        </p:nvGrpSpPr>
        <p:grpSpPr bwMode="auto">
          <a:xfrm>
            <a:off x="4384675" y="5099050"/>
            <a:ext cx="277813" cy="765175"/>
            <a:chOff x="2762" y="3212"/>
            <a:chExt cx="175" cy="482"/>
          </a:xfrm>
        </p:grpSpPr>
        <p:sp>
          <p:nvSpPr>
            <p:cNvPr id="69772" name="Rectangle 332"/>
            <p:cNvSpPr>
              <a:spLocks noChangeArrowheads="1"/>
            </p:cNvSpPr>
            <p:nvPr/>
          </p:nvSpPr>
          <p:spPr bwMode="auto">
            <a:xfrm>
              <a:off x="2762" y="3338"/>
              <a:ext cx="175" cy="356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73" name="Rectangle 334"/>
            <p:cNvSpPr>
              <a:spLocks noChangeArrowheads="1"/>
            </p:cNvSpPr>
            <p:nvPr/>
          </p:nvSpPr>
          <p:spPr bwMode="auto">
            <a:xfrm>
              <a:off x="2809" y="3212"/>
              <a:ext cx="7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E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74" name="Line 341"/>
            <p:cNvSpPr>
              <a:spLocks noChangeShapeType="1"/>
            </p:cNvSpPr>
            <p:nvPr/>
          </p:nvSpPr>
          <p:spPr bwMode="auto">
            <a:xfrm>
              <a:off x="2802" y="3553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75" name="Freeform 342"/>
            <p:cNvSpPr>
              <a:spLocks/>
            </p:cNvSpPr>
            <p:nvPr/>
          </p:nvSpPr>
          <p:spPr bwMode="auto">
            <a:xfrm>
              <a:off x="2850" y="3522"/>
              <a:ext cx="61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610"/>
          <p:cNvGrpSpPr>
            <a:grpSpLocks/>
          </p:cNvGrpSpPr>
          <p:nvPr/>
        </p:nvGrpSpPr>
        <p:grpSpPr bwMode="auto">
          <a:xfrm>
            <a:off x="4756150" y="5089525"/>
            <a:ext cx="277813" cy="774700"/>
            <a:chOff x="2996" y="3206"/>
            <a:chExt cx="175" cy="488"/>
          </a:xfrm>
        </p:grpSpPr>
        <p:sp>
          <p:nvSpPr>
            <p:cNvPr id="69764" name="Rectangle 343"/>
            <p:cNvSpPr>
              <a:spLocks noChangeArrowheads="1"/>
            </p:cNvSpPr>
            <p:nvPr/>
          </p:nvSpPr>
          <p:spPr bwMode="auto">
            <a:xfrm>
              <a:off x="2996" y="3333"/>
              <a:ext cx="175" cy="361"/>
            </a:xfrm>
            <a:prstGeom prst="rect">
              <a:avLst/>
            </a:prstGeom>
            <a:solidFill>
              <a:srgbClr val="CC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65" name="Rectangle 345"/>
            <p:cNvSpPr>
              <a:spLocks noChangeArrowheads="1"/>
            </p:cNvSpPr>
            <p:nvPr/>
          </p:nvSpPr>
          <p:spPr bwMode="auto">
            <a:xfrm>
              <a:off x="3049" y="3206"/>
              <a:ext cx="6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400">
                  <a:solidFill>
                    <a:srgbClr val="000000"/>
                  </a:solidFill>
                </a:rPr>
                <a:t>F</a:t>
              </a:r>
              <a:endParaRPr lang="en-US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66" name="Line 346"/>
            <p:cNvSpPr>
              <a:spLocks noChangeShapeType="1"/>
            </p:cNvSpPr>
            <p:nvPr/>
          </p:nvSpPr>
          <p:spPr bwMode="auto">
            <a:xfrm>
              <a:off x="3040" y="3389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67" name="Freeform 347"/>
            <p:cNvSpPr>
              <a:spLocks/>
            </p:cNvSpPr>
            <p:nvPr/>
          </p:nvSpPr>
          <p:spPr bwMode="auto">
            <a:xfrm>
              <a:off x="3088" y="3359"/>
              <a:ext cx="61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68" name="Line 348"/>
            <p:cNvSpPr>
              <a:spLocks noChangeShapeType="1"/>
            </p:cNvSpPr>
            <p:nvPr/>
          </p:nvSpPr>
          <p:spPr bwMode="auto">
            <a:xfrm>
              <a:off x="3036" y="3630"/>
              <a:ext cx="63" cy="0"/>
            </a:xfrm>
            <a:prstGeom prst="line">
              <a:avLst/>
            </a:prstGeom>
            <a:noFill/>
            <a:ln w="15875" cap="rnd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69" name="Freeform 349"/>
            <p:cNvSpPr>
              <a:spLocks/>
            </p:cNvSpPr>
            <p:nvPr/>
          </p:nvSpPr>
          <p:spPr bwMode="auto">
            <a:xfrm>
              <a:off x="3084" y="3599"/>
              <a:ext cx="62" cy="62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3366FF"/>
            </a:solidFill>
            <a:ln w="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770" name="Line 350"/>
            <p:cNvSpPr>
              <a:spLocks noChangeShapeType="1"/>
            </p:cNvSpPr>
            <p:nvPr/>
          </p:nvSpPr>
          <p:spPr bwMode="auto">
            <a:xfrm>
              <a:off x="3036" y="3476"/>
              <a:ext cx="63" cy="0"/>
            </a:xfrm>
            <a:prstGeom prst="line">
              <a:avLst/>
            </a:prstGeom>
            <a:noFill/>
            <a:ln w="15875" cap="rnd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71" name="Freeform 351"/>
            <p:cNvSpPr>
              <a:spLocks/>
            </p:cNvSpPr>
            <p:nvPr/>
          </p:nvSpPr>
          <p:spPr bwMode="auto">
            <a:xfrm>
              <a:off x="3084" y="3446"/>
              <a:ext cx="62" cy="61"/>
            </a:xfrm>
            <a:custGeom>
              <a:avLst/>
              <a:gdLst>
                <a:gd name="T0" fmla="*/ 0 w 164"/>
                <a:gd name="T1" fmla="*/ 0 h 164"/>
                <a:gd name="T2" fmla="*/ 0 w 164"/>
                <a:gd name="T3" fmla="*/ 0 h 164"/>
                <a:gd name="T4" fmla="*/ 0 w 164"/>
                <a:gd name="T5" fmla="*/ 0 h 164"/>
                <a:gd name="T6" fmla="*/ 0 w 164"/>
                <a:gd name="T7" fmla="*/ 0 h 164"/>
                <a:gd name="T8" fmla="*/ 0 w 164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4"/>
                <a:gd name="T17" fmla="*/ 164 w 164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4">
                  <a:moveTo>
                    <a:pt x="164" y="82"/>
                  </a:moveTo>
                  <a:lnTo>
                    <a:pt x="0" y="164"/>
                  </a:lnTo>
                  <a:cubicBezTo>
                    <a:pt x="26" y="112"/>
                    <a:pt x="26" y="51"/>
                    <a:pt x="0" y="0"/>
                  </a:cubicBezTo>
                  <a:lnTo>
                    <a:pt x="164" y="82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70" name="Freeform 354"/>
          <p:cNvSpPr>
            <a:spLocks noEditPoints="1"/>
          </p:cNvSpPr>
          <p:nvPr/>
        </p:nvSpPr>
        <p:spPr bwMode="auto">
          <a:xfrm>
            <a:off x="1320800" y="5540375"/>
            <a:ext cx="366713" cy="52388"/>
          </a:xfrm>
          <a:custGeom>
            <a:avLst/>
            <a:gdLst>
              <a:gd name="T0" fmla="*/ 2147483647 w 617"/>
              <a:gd name="T1" fmla="*/ 0 h 88"/>
              <a:gd name="T2" fmla="*/ 2147483647 w 617"/>
              <a:gd name="T3" fmla="*/ 0 h 88"/>
              <a:gd name="T4" fmla="*/ 2147483647 w 617"/>
              <a:gd name="T5" fmla="*/ 2147483647 h 88"/>
              <a:gd name="T6" fmla="*/ 2147483647 w 617"/>
              <a:gd name="T7" fmla="*/ 2147483647 h 88"/>
              <a:gd name="T8" fmla="*/ 2147483647 w 617"/>
              <a:gd name="T9" fmla="*/ 2147483647 h 88"/>
              <a:gd name="T10" fmla="*/ 0 w 617"/>
              <a:gd name="T11" fmla="*/ 2147483647 h 88"/>
              <a:gd name="T12" fmla="*/ 2147483647 w 617"/>
              <a:gd name="T13" fmla="*/ 0 h 88"/>
              <a:gd name="T14" fmla="*/ 2147483647 w 617"/>
              <a:gd name="T15" fmla="*/ 0 h 88"/>
              <a:gd name="T16" fmla="*/ 2147483647 w 617"/>
              <a:gd name="T17" fmla="*/ 0 h 88"/>
              <a:gd name="T18" fmla="*/ 2147483647 w 617"/>
              <a:gd name="T19" fmla="*/ 2147483647 h 88"/>
              <a:gd name="T20" fmla="*/ 2147483647 w 617"/>
              <a:gd name="T21" fmla="*/ 2147483647 h 88"/>
              <a:gd name="T22" fmla="*/ 2147483647 w 617"/>
              <a:gd name="T23" fmla="*/ 2147483647 h 88"/>
              <a:gd name="T24" fmla="*/ 2147483647 w 617"/>
              <a:gd name="T25" fmla="*/ 2147483647 h 88"/>
              <a:gd name="T26" fmla="*/ 2147483647 w 617"/>
              <a:gd name="T27" fmla="*/ 0 h 88"/>
              <a:gd name="T28" fmla="*/ 2147483647 w 617"/>
              <a:gd name="T29" fmla="*/ 0 h 88"/>
              <a:gd name="T30" fmla="*/ 2147483647 w 617"/>
              <a:gd name="T31" fmla="*/ 0 h 88"/>
              <a:gd name="T32" fmla="*/ 2147483647 w 617"/>
              <a:gd name="T33" fmla="*/ 2147483647 h 88"/>
              <a:gd name="T34" fmla="*/ 2147483647 w 617"/>
              <a:gd name="T35" fmla="*/ 2147483647 h 88"/>
              <a:gd name="T36" fmla="*/ 2147483647 w 617"/>
              <a:gd name="T37" fmla="*/ 2147483647 h 88"/>
              <a:gd name="T38" fmla="*/ 2147483647 w 617"/>
              <a:gd name="T39" fmla="*/ 2147483647 h 88"/>
              <a:gd name="T40" fmla="*/ 2147483647 w 617"/>
              <a:gd name="T41" fmla="*/ 0 h 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17"/>
              <a:gd name="T64" fmla="*/ 0 h 88"/>
              <a:gd name="T65" fmla="*/ 617 w 617"/>
              <a:gd name="T66" fmla="*/ 88 h 8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17" h="88">
                <a:moveTo>
                  <a:pt x="44" y="0"/>
                </a:moveTo>
                <a:lnTo>
                  <a:pt x="44" y="0"/>
                </a:lnTo>
                <a:cubicBezTo>
                  <a:pt x="68" y="0"/>
                  <a:pt x="88" y="20"/>
                  <a:pt x="88" y="44"/>
                </a:cubicBezTo>
                <a:cubicBezTo>
                  <a:pt x="88" y="69"/>
                  <a:pt x="68" y="88"/>
                  <a:pt x="44" y="88"/>
                </a:cubicBezTo>
                <a:cubicBezTo>
                  <a:pt x="19" y="88"/>
                  <a:pt x="0" y="69"/>
                  <a:pt x="0" y="44"/>
                </a:cubicBezTo>
                <a:cubicBezTo>
                  <a:pt x="0" y="20"/>
                  <a:pt x="19" y="0"/>
                  <a:pt x="44" y="0"/>
                </a:cubicBezTo>
                <a:close/>
                <a:moveTo>
                  <a:pt x="308" y="0"/>
                </a:moveTo>
                <a:lnTo>
                  <a:pt x="308" y="0"/>
                </a:lnTo>
                <a:cubicBezTo>
                  <a:pt x="332" y="0"/>
                  <a:pt x="352" y="20"/>
                  <a:pt x="352" y="44"/>
                </a:cubicBezTo>
                <a:cubicBezTo>
                  <a:pt x="352" y="69"/>
                  <a:pt x="332" y="88"/>
                  <a:pt x="308" y="88"/>
                </a:cubicBezTo>
                <a:cubicBezTo>
                  <a:pt x="284" y="88"/>
                  <a:pt x="264" y="69"/>
                  <a:pt x="264" y="44"/>
                </a:cubicBezTo>
                <a:cubicBezTo>
                  <a:pt x="264" y="20"/>
                  <a:pt x="284" y="0"/>
                  <a:pt x="308" y="0"/>
                </a:cubicBezTo>
                <a:close/>
                <a:moveTo>
                  <a:pt x="572" y="0"/>
                </a:moveTo>
                <a:lnTo>
                  <a:pt x="572" y="0"/>
                </a:lnTo>
                <a:cubicBezTo>
                  <a:pt x="597" y="0"/>
                  <a:pt x="617" y="20"/>
                  <a:pt x="617" y="44"/>
                </a:cubicBezTo>
                <a:cubicBezTo>
                  <a:pt x="617" y="69"/>
                  <a:pt x="597" y="88"/>
                  <a:pt x="572" y="88"/>
                </a:cubicBezTo>
                <a:cubicBezTo>
                  <a:pt x="548" y="88"/>
                  <a:pt x="528" y="69"/>
                  <a:pt x="528" y="44"/>
                </a:cubicBezTo>
                <a:cubicBezTo>
                  <a:pt x="528" y="20"/>
                  <a:pt x="548" y="0"/>
                  <a:pt x="572" y="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71" name="Freeform 355"/>
          <p:cNvSpPr>
            <a:spLocks noEditPoints="1"/>
          </p:cNvSpPr>
          <p:nvPr/>
        </p:nvSpPr>
        <p:spPr bwMode="auto">
          <a:xfrm>
            <a:off x="6616700" y="5540375"/>
            <a:ext cx="366713" cy="52388"/>
          </a:xfrm>
          <a:custGeom>
            <a:avLst/>
            <a:gdLst>
              <a:gd name="T0" fmla="*/ 2147483647 w 617"/>
              <a:gd name="T1" fmla="*/ 0 h 88"/>
              <a:gd name="T2" fmla="*/ 2147483647 w 617"/>
              <a:gd name="T3" fmla="*/ 0 h 88"/>
              <a:gd name="T4" fmla="*/ 2147483647 w 617"/>
              <a:gd name="T5" fmla="*/ 2147483647 h 88"/>
              <a:gd name="T6" fmla="*/ 2147483647 w 617"/>
              <a:gd name="T7" fmla="*/ 2147483647 h 88"/>
              <a:gd name="T8" fmla="*/ 2147483647 w 617"/>
              <a:gd name="T9" fmla="*/ 2147483647 h 88"/>
              <a:gd name="T10" fmla="*/ 0 w 617"/>
              <a:gd name="T11" fmla="*/ 2147483647 h 88"/>
              <a:gd name="T12" fmla="*/ 2147483647 w 617"/>
              <a:gd name="T13" fmla="*/ 0 h 88"/>
              <a:gd name="T14" fmla="*/ 2147483647 w 617"/>
              <a:gd name="T15" fmla="*/ 0 h 88"/>
              <a:gd name="T16" fmla="*/ 2147483647 w 617"/>
              <a:gd name="T17" fmla="*/ 0 h 88"/>
              <a:gd name="T18" fmla="*/ 2147483647 w 617"/>
              <a:gd name="T19" fmla="*/ 2147483647 h 88"/>
              <a:gd name="T20" fmla="*/ 2147483647 w 617"/>
              <a:gd name="T21" fmla="*/ 2147483647 h 88"/>
              <a:gd name="T22" fmla="*/ 2147483647 w 617"/>
              <a:gd name="T23" fmla="*/ 2147483647 h 88"/>
              <a:gd name="T24" fmla="*/ 2147483647 w 617"/>
              <a:gd name="T25" fmla="*/ 2147483647 h 88"/>
              <a:gd name="T26" fmla="*/ 2147483647 w 617"/>
              <a:gd name="T27" fmla="*/ 0 h 88"/>
              <a:gd name="T28" fmla="*/ 2147483647 w 617"/>
              <a:gd name="T29" fmla="*/ 0 h 88"/>
              <a:gd name="T30" fmla="*/ 2147483647 w 617"/>
              <a:gd name="T31" fmla="*/ 0 h 88"/>
              <a:gd name="T32" fmla="*/ 2147483647 w 617"/>
              <a:gd name="T33" fmla="*/ 2147483647 h 88"/>
              <a:gd name="T34" fmla="*/ 2147483647 w 617"/>
              <a:gd name="T35" fmla="*/ 2147483647 h 88"/>
              <a:gd name="T36" fmla="*/ 2147483647 w 617"/>
              <a:gd name="T37" fmla="*/ 2147483647 h 88"/>
              <a:gd name="T38" fmla="*/ 2147483647 w 617"/>
              <a:gd name="T39" fmla="*/ 2147483647 h 88"/>
              <a:gd name="T40" fmla="*/ 2147483647 w 617"/>
              <a:gd name="T41" fmla="*/ 0 h 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617"/>
              <a:gd name="T64" fmla="*/ 0 h 88"/>
              <a:gd name="T65" fmla="*/ 617 w 617"/>
              <a:gd name="T66" fmla="*/ 88 h 88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617" h="88">
                <a:moveTo>
                  <a:pt x="44" y="0"/>
                </a:moveTo>
                <a:lnTo>
                  <a:pt x="44" y="0"/>
                </a:lnTo>
                <a:cubicBezTo>
                  <a:pt x="69" y="0"/>
                  <a:pt x="88" y="20"/>
                  <a:pt x="88" y="44"/>
                </a:cubicBezTo>
                <a:cubicBezTo>
                  <a:pt x="88" y="69"/>
                  <a:pt x="69" y="88"/>
                  <a:pt x="44" y="88"/>
                </a:cubicBezTo>
                <a:cubicBezTo>
                  <a:pt x="20" y="88"/>
                  <a:pt x="0" y="69"/>
                  <a:pt x="0" y="44"/>
                </a:cubicBezTo>
                <a:cubicBezTo>
                  <a:pt x="0" y="20"/>
                  <a:pt x="20" y="0"/>
                  <a:pt x="44" y="0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333" y="0"/>
                  <a:pt x="353" y="20"/>
                  <a:pt x="353" y="44"/>
                </a:cubicBezTo>
                <a:cubicBezTo>
                  <a:pt x="353" y="69"/>
                  <a:pt x="333" y="88"/>
                  <a:pt x="309" y="88"/>
                </a:cubicBezTo>
                <a:cubicBezTo>
                  <a:pt x="284" y="88"/>
                  <a:pt x="264" y="69"/>
                  <a:pt x="264" y="44"/>
                </a:cubicBezTo>
                <a:cubicBezTo>
                  <a:pt x="264" y="20"/>
                  <a:pt x="284" y="0"/>
                  <a:pt x="309" y="0"/>
                </a:cubicBezTo>
                <a:close/>
                <a:moveTo>
                  <a:pt x="573" y="0"/>
                </a:moveTo>
                <a:lnTo>
                  <a:pt x="573" y="0"/>
                </a:lnTo>
                <a:cubicBezTo>
                  <a:pt x="597" y="0"/>
                  <a:pt x="617" y="20"/>
                  <a:pt x="617" y="44"/>
                </a:cubicBezTo>
                <a:cubicBezTo>
                  <a:pt x="617" y="69"/>
                  <a:pt x="597" y="88"/>
                  <a:pt x="573" y="88"/>
                </a:cubicBezTo>
                <a:cubicBezTo>
                  <a:pt x="549" y="88"/>
                  <a:pt x="529" y="69"/>
                  <a:pt x="529" y="44"/>
                </a:cubicBezTo>
                <a:cubicBezTo>
                  <a:pt x="529" y="20"/>
                  <a:pt x="549" y="0"/>
                  <a:pt x="573" y="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bevel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72" name="Freeform 356"/>
          <p:cNvSpPr>
            <a:spLocks/>
          </p:cNvSpPr>
          <p:nvPr/>
        </p:nvSpPr>
        <p:spPr bwMode="auto">
          <a:xfrm>
            <a:off x="1252538" y="5932488"/>
            <a:ext cx="6896100" cy="236537"/>
          </a:xfrm>
          <a:custGeom>
            <a:avLst/>
            <a:gdLst>
              <a:gd name="T0" fmla="*/ 2147483647 w 4344"/>
              <a:gd name="T1" fmla="*/ 2147483647 h 149"/>
              <a:gd name="T2" fmla="*/ 2147483647 w 4344"/>
              <a:gd name="T3" fmla="*/ 0 h 149"/>
              <a:gd name="T4" fmla="*/ 2147483647 w 4344"/>
              <a:gd name="T5" fmla="*/ 2147483647 h 149"/>
              <a:gd name="T6" fmla="*/ 0 w 4344"/>
              <a:gd name="T7" fmla="*/ 2147483647 h 149"/>
              <a:gd name="T8" fmla="*/ 0 w 4344"/>
              <a:gd name="T9" fmla="*/ 2147483647 h 149"/>
              <a:gd name="T10" fmla="*/ 2147483647 w 4344"/>
              <a:gd name="T11" fmla="*/ 2147483647 h 149"/>
              <a:gd name="T12" fmla="*/ 2147483647 w 4344"/>
              <a:gd name="T13" fmla="*/ 2147483647 h 149"/>
              <a:gd name="T14" fmla="*/ 2147483647 w 4344"/>
              <a:gd name="T15" fmla="*/ 2147483647 h 1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44"/>
              <a:gd name="T25" fmla="*/ 0 h 149"/>
              <a:gd name="T26" fmla="*/ 4344 w 4344"/>
              <a:gd name="T27" fmla="*/ 149 h 1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44" h="149">
                <a:moveTo>
                  <a:pt x="4344" y="74"/>
                </a:moveTo>
                <a:lnTo>
                  <a:pt x="4270" y="0"/>
                </a:lnTo>
                <a:lnTo>
                  <a:pt x="4270" y="49"/>
                </a:lnTo>
                <a:lnTo>
                  <a:pt x="0" y="49"/>
                </a:lnTo>
                <a:lnTo>
                  <a:pt x="0" y="100"/>
                </a:lnTo>
                <a:lnTo>
                  <a:pt x="4270" y="100"/>
                </a:lnTo>
                <a:lnTo>
                  <a:pt x="4270" y="149"/>
                </a:lnTo>
                <a:lnTo>
                  <a:pt x="4344" y="74"/>
                </a:lnTo>
                <a:close/>
              </a:path>
            </a:pathLst>
          </a:cu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3" name="Freeform 357"/>
          <p:cNvSpPr>
            <a:spLocks/>
          </p:cNvSpPr>
          <p:nvPr/>
        </p:nvSpPr>
        <p:spPr bwMode="auto">
          <a:xfrm>
            <a:off x="1252538" y="5932488"/>
            <a:ext cx="6896100" cy="236537"/>
          </a:xfrm>
          <a:custGeom>
            <a:avLst/>
            <a:gdLst>
              <a:gd name="T0" fmla="*/ 2147483647 w 4344"/>
              <a:gd name="T1" fmla="*/ 2147483647 h 149"/>
              <a:gd name="T2" fmla="*/ 2147483647 w 4344"/>
              <a:gd name="T3" fmla="*/ 0 h 149"/>
              <a:gd name="T4" fmla="*/ 2147483647 w 4344"/>
              <a:gd name="T5" fmla="*/ 2147483647 h 149"/>
              <a:gd name="T6" fmla="*/ 0 w 4344"/>
              <a:gd name="T7" fmla="*/ 2147483647 h 149"/>
              <a:gd name="T8" fmla="*/ 0 w 4344"/>
              <a:gd name="T9" fmla="*/ 2147483647 h 149"/>
              <a:gd name="T10" fmla="*/ 2147483647 w 4344"/>
              <a:gd name="T11" fmla="*/ 2147483647 h 149"/>
              <a:gd name="T12" fmla="*/ 2147483647 w 4344"/>
              <a:gd name="T13" fmla="*/ 2147483647 h 149"/>
              <a:gd name="T14" fmla="*/ 2147483647 w 4344"/>
              <a:gd name="T15" fmla="*/ 2147483647 h 14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44"/>
              <a:gd name="T25" fmla="*/ 0 h 149"/>
              <a:gd name="T26" fmla="*/ 4344 w 4344"/>
              <a:gd name="T27" fmla="*/ 149 h 14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44" h="149">
                <a:moveTo>
                  <a:pt x="4344" y="74"/>
                </a:moveTo>
                <a:lnTo>
                  <a:pt x="4270" y="0"/>
                </a:lnTo>
                <a:lnTo>
                  <a:pt x="4270" y="49"/>
                </a:lnTo>
                <a:lnTo>
                  <a:pt x="0" y="49"/>
                </a:lnTo>
                <a:lnTo>
                  <a:pt x="0" y="100"/>
                </a:lnTo>
                <a:lnTo>
                  <a:pt x="4270" y="100"/>
                </a:lnTo>
                <a:lnTo>
                  <a:pt x="4270" y="149"/>
                </a:lnTo>
                <a:lnTo>
                  <a:pt x="4344" y="74"/>
                </a:lnTo>
                <a:close/>
              </a:path>
            </a:pathLst>
          </a:custGeom>
          <a:noFill/>
          <a:ln w="1587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74" name="Rectangle 358"/>
          <p:cNvSpPr>
            <a:spLocks noChangeArrowheads="1"/>
          </p:cNvSpPr>
          <p:nvPr/>
        </p:nvSpPr>
        <p:spPr bwMode="auto">
          <a:xfrm>
            <a:off x="8221663" y="5946775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Time</a:t>
            </a:r>
            <a:endParaRPr lang="en-US" altLang="x-none" sz="1800">
              <a:solidFill>
                <a:srgbClr val="000000"/>
              </a:solidFill>
            </a:endParaRPr>
          </a:p>
        </p:txBody>
      </p:sp>
      <p:cxnSp>
        <p:nvCxnSpPr>
          <p:cNvPr id="69675" name="AutoShape 488"/>
          <p:cNvCxnSpPr>
            <a:cxnSpLocks noChangeShapeType="1"/>
            <a:stCxn id="69687" idx="2"/>
          </p:cNvCxnSpPr>
          <p:nvPr/>
        </p:nvCxnSpPr>
        <p:spPr bwMode="auto">
          <a:xfrm>
            <a:off x="2114550" y="2098675"/>
            <a:ext cx="407988" cy="1254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76" name="AutoShape 489"/>
          <p:cNvCxnSpPr>
            <a:cxnSpLocks noChangeShapeType="1"/>
            <a:stCxn id="69687" idx="2"/>
          </p:cNvCxnSpPr>
          <p:nvPr/>
        </p:nvCxnSpPr>
        <p:spPr bwMode="auto">
          <a:xfrm flipH="1">
            <a:off x="1639888" y="2098675"/>
            <a:ext cx="474662" cy="1254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77" name="AutoShape 490"/>
          <p:cNvCxnSpPr>
            <a:cxnSpLocks noChangeShapeType="1"/>
            <a:stCxn id="69693" idx="2"/>
            <a:endCxn id="69699" idx="0"/>
          </p:cNvCxnSpPr>
          <p:nvPr/>
        </p:nvCxnSpPr>
        <p:spPr bwMode="auto">
          <a:xfrm flipH="1">
            <a:off x="2074863" y="2674938"/>
            <a:ext cx="461962" cy="1635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78" name="AutoShape 491"/>
          <p:cNvCxnSpPr>
            <a:cxnSpLocks noChangeShapeType="1"/>
            <a:stCxn id="69690" idx="2"/>
            <a:endCxn id="69699" idx="0"/>
          </p:cNvCxnSpPr>
          <p:nvPr/>
        </p:nvCxnSpPr>
        <p:spPr bwMode="auto">
          <a:xfrm>
            <a:off x="1576388" y="2674938"/>
            <a:ext cx="498475" cy="1635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79" name="AutoShape 492"/>
          <p:cNvCxnSpPr>
            <a:cxnSpLocks noChangeShapeType="1"/>
            <a:stCxn id="69684" idx="2"/>
            <a:endCxn id="69696" idx="0"/>
          </p:cNvCxnSpPr>
          <p:nvPr/>
        </p:nvCxnSpPr>
        <p:spPr bwMode="auto">
          <a:xfrm>
            <a:off x="2574925" y="1484313"/>
            <a:ext cx="920750" cy="7397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80" name="AutoShape 493"/>
          <p:cNvCxnSpPr>
            <a:cxnSpLocks noChangeShapeType="1"/>
            <a:stCxn id="69684" idx="2"/>
            <a:endCxn id="69687" idx="0"/>
          </p:cNvCxnSpPr>
          <p:nvPr/>
        </p:nvCxnSpPr>
        <p:spPr bwMode="auto">
          <a:xfrm flipH="1">
            <a:off x="2114550" y="1484313"/>
            <a:ext cx="460375" cy="1635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81" name="AutoShape 494"/>
          <p:cNvCxnSpPr>
            <a:cxnSpLocks noChangeShapeType="1"/>
            <a:stCxn id="69696" idx="2"/>
            <a:endCxn id="69702" idx="0"/>
          </p:cNvCxnSpPr>
          <p:nvPr/>
        </p:nvCxnSpPr>
        <p:spPr bwMode="auto">
          <a:xfrm flipH="1">
            <a:off x="2574925" y="2674938"/>
            <a:ext cx="920750" cy="7397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82" name="AutoShape 495"/>
          <p:cNvCxnSpPr>
            <a:cxnSpLocks noChangeShapeType="1"/>
            <a:stCxn id="69699" idx="2"/>
            <a:endCxn id="69702" idx="0"/>
          </p:cNvCxnSpPr>
          <p:nvPr/>
        </p:nvCxnSpPr>
        <p:spPr bwMode="auto">
          <a:xfrm>
            <a:off x="2074863" y="3289300"/>
            <a:ext cx="500062" cy="1254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683" name="AutoShape 496"/>
          <p:cNvCxnSpPr>
            <a:cxnSpLocks noChangeShapeType="1"/>
            <a:stCxn id="69702" idx="1"/>
            <a:endCxn id="69684" idx="1"/>
          </p:cNvCxnSpPr>
          <p:nvPr/>
        </p:nvCxnSpPr>
        <p:spPr bwMode="auto">
          <a:xfrm rot="10800000" flipH="1">
            <a:off x="2138363" y="1258888"/>
            <a:ext cx="1587" cy="2381250"/>
          </a:xfrm>
          <a:prstGeom prst="curvedConnector3">
            <a:avLst>
              <a:gd name="adj1" fmla="val -7750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684" name="Rectangle 486"/>
          <p:cNvSpPr>
            <a:spLocks noChangeArrowheads="1"/>
          </p:cNvSpPr>
          <p:nvPr/>
        </p:nvSpPr>
        <p:spPr bwMode="auto">
          <a:xfrm>
            <a:off x="2152650" y="1047750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0" name="Text Box 556"/>
          <p:cNvSpPr txBox="1">
            <a:spLocks noChangeArrowheads="1"/>
          </p:cNvSpPr>
          <p:nvPr/>
        </p:nvSpPr>
        <p:spPr bwMode="auto">
          <a:xfrm>
            <a:off x="2420938" y="1047750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x/1111</a:t>
            </a:r>
          </a:p>
        </p:txBody>
      </p:sp>
      <p:sp>
        <p:nvSpPr>
          <p:cNvPr id="281" name="Text Box 558"/>
          <p:cNvSpPr txBox="1">
            <a:spLocks noChangeArrowheads="1"/>
          </p:cNvSpPr>
          <p:nvPr/>
        </p:nvSpPr>
        <p:spPr bwMode="auto">
          <a:xfrm>
            <a:off x="2420938" y="1239838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y/1111</a:t>
            </a:r>
          </a:p>
        </p:txBody>
      </p:sp>
      <p:sp>
        <p:nvSpPr>
          <p:cNvPr id="69687" name="Rectangle 563"/>
          <p:cNvSpPr>
            <a:spLocks noChangeArrowheads="1"/>
          </p:cNvSpPr>
          <p:nvPr/>
        </p:nvSpPr>
        <p:spPr bwMode="auto">
          <a:xfrm>
            <a:off x="1692275" y="1662113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3" name="Text Box 564"/>
          <p:cNvSpPr txBox="1">
            <a:spLocks noChangeArrowheads="1"/>
          </p:cNvSpPr>
          <p:nvPr/>
        </p:nvSpPr>
        <p:spPr bwMode="auto">
          <a:xfrm>
            <a:off x="1960563" y="1662113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x/1110</a:t>
            </a:r>
          </a:p>
        </p:txBody>
      </p:sp>
      <p:sp>
        <p:nvSpPr>
          <p:cNvPr id="284" name="Text Box 565"/>
          <p:cNvSpPr txBox="1">
            <a:spLocks noChangeArrowheads="1"/>
          </p:cNvSpPr>
          <p:nvPr/>
        </p:nvSpPr>
        <p:spPr bwMode="auto">
          <a:xfrm>
            <a:off x="1960563" y="1854200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y/0011</a:t>
            </a:r>
          </a:p>
        </p:txBody>
      </p:sp>
      <p:sp>
        <p:nvSpPr>
          <p:cNvPr id="69690" name="Rectangle 567"/>
          <p:cNvSpPr>
            <a:spLocks noChangeArrowheads="1"/>
          </p:cNvSpPr>
          <p:nvPr/>
        </p:nvSpPr>
        <p:spPr bwMode="auto">
          <a:xfrm>
            <a:off x="1154113" y="2238375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" name="Text Box 568"/>
          <p:cNvSpPr txBox="1">
            <a:spLocks noChangeArrowheads="1"/>
          </p:cNvSpPr>
          <p:nvPr/>
        </p:nvSpPr>
        <p:spPr bwMode="auto">
          <a:xfrm>
            <a:off x="1422400" y="2238375"/>
            <a:ext cx="5318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x/1000</a:t>
            </a:r>
          </a:p>
        </p:txBody>
      </p:sp>
      <p:sp>
        <p:nvSpPr>
          <p:cNvPr id="287" name="Text Box 569"/>
          <p:cNvSpPr txBox="1">
            <a:spLocks noChangeArrowheads="1"/>
          </p:cNvSpPr>
          <p:nvPr/>
        </p:nvSpPr>
        <p:spPr bwMode="auto">
          <a:xfrm>
            <a:off x="1422400" y="2430463"/>
            <a:ext cx="5318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y/0010</a:t>
            </a:r>
          </a:p>
        </p:txBody>
      </p:sp>
      <p:sp>
        <p:nvSpPr>
          <p:cNvPr id="69693" name="Rectangle 571"/>
          <p:cNvSpPr>
            <a:spLocks noChangeArrowheads="1"/>
          </p:cNvSpPr>
          <p:nvPr/>
        </p:nvSpPr>
        <p:spPr bwMode="auto">
          <a:xfrm>
            <a:off x="2114550" y="2238375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9" name="Text Box 572"/>
          <p:cNvSpPr txBox="1">
            <a:spLocks noChangeArrowheads="1"/>
          </p:cNvSpPr>
          <p:nvPr/>
        </p:nvSpPr>
        <p:spPr bwMode="auto">
          <a:xfrm>
            <a:off x="2382838" y="2238375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x/0110</a:t>
            </a:r>
          </a:p>
        </p:txBody>
      </p:sp>
      <p:sp>
        <p:nvSpPr>
          <p:cNvPr id="290" name="Text Box 573"/>
          <p:cNvSpPr txBox="1">
            <a:spLocks noChangeArrowheads="1"/>
          </p:cNvSpPr>
          <p:nvPr/>
        </p:nvSpPr>
        <p:spPr bwMode="auto">
          <a:xfrm>
            <a:off x="2382838" y="2430463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y/0001</a:t>
            </a:r>
          </a:p>
        </p:txBody>
      </p:sp>
      <p:sp>
        <p:nvSpPr>
          <p:cNvPr id="69696" name="Rectangle 575"/>
          <p:cNvSpPr>
            <a:spLocks noChangeArrowheads="1"/>
          </p:cNvSpPr>
          <p:nvPr/>
        </p:nvSpPr>
        <p:spPr bwMode="auto">
          <a:xfrm>
            <a:off x="3073400" y="2238375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2" name="Text Box 576"/>
          <p:cNvSpPr txBox="1">
            <a:spLocks noChangeArrowheads="1"/>
          </p:cNvSpPr>
          <p:nvPr/>
        </p:nvSpPr>
        <p:spPr bwMode="auto">
          <a:xfrm>
            <a:off x="3341688" y="2238375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x/0001</a:t>
            </a:r>
          </a:p>
        </p:txBody>
      </p:sp>
      <p:sp>
        <p:nvSpPr>
          <p:cNvPr id="293" name="Text Box 577"/>
          <p:cNvSpPr txBox="1">
            <a:spLocks noChangeArrowheads="1"/>
          </p:cNvSpPr>
          <p:nvPr/>
        </p:nvSpPr>
        <p:spPr bwMode="auto">
          <a:xfrm>
            <a:off x="3341688" y="2430463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y/1100</a:t>
            </a:r>
          </a:p>
        </p:txBody>
      </p:sp>
      <p:sp>
        <p:nvSpPr>
          <p:cNvPr id="69699" name="Rectangle 579"/>
          <p:cNvSpPr>
            <a:spLocks noChangeArrowheads="1"/>
          </p:cNvSpPr>
          <p:nvPr/>
        </p:nvSpPr>
        <p:spPr bwMode="auto">
          <a:xfrm>
            <a:off x="1652588" y="2852738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5" name="Text Box 580"/>
          <p:cNvSpPr txBox="1">
            <a:spLocks noChangeArrowheads="1"/>
          </p:cNvSpPr>
          <p:nvPr/>
        </p:nvSpPr>
        <p:spPr bwMode="auto">
          <a:xfrm>
            <a:off x="1920875" y="2852738"/>
            <a:ext cx="5318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x/1110</a:t>
            </a:r>
          </a:p>
        </p:txBody>
      </p:sp>
      <p:sp>
        <p:nvSpPr>
          <p:cNvPr id="296" name="Text Box 581"/>
          <p:cNvSpPr txBox="1">
            <a:spLocks noChangeArrowheads="1"/>
          </p:cNvSpPr>
          <p:nvPr/>
        </p:nvSpPr>
        <p:spPr bwMode="auto">
          <a:xfrm>
            <a:off x="1920875" y="3044825"/>
            <a:ext cx="5318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y/0011</a:t>
            </a:r>
          </a:p>
        </p:txBody>
      </p:sp>
      <p:sp>
        <p:nvSpPr>
          <p:cNvPr id="69702" name="Rectangle 583"/>
          <p:cNvSpPr>
            <a:spLocks noChangeArrowheads="1"/>
          </p:cNvSpPr>
          <p:nvPr/>
        </p:nvSpPr>
        <p:spPr bwMode="auto">
          <a:xfrm>
            <a:off x="2152650" y="3429000"/>
            <a:ext cx="844550" cy="422275"/>
          </a:xfrm>
          <a:prstGeom prst="rect">
            <a:avLst/>
          </a:prstGeom>
          <a:solidFill>
            <a:srgbClr val="CCCC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45720" r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8" name="Text Box 584"/>
          <p:cNvSpPr txBox="1">
            <a:spLocks noChangeArrowheads="1"/>
          </p:cNvSpPr>
          <p:nvPr/>
        </p:nvSpPr>
        <p:spPr bwMode="auto">
          <a:xfrm>
            <a:off x="2420938" y="3429000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x/1111</a:t>
            </a:r>
          </a:p>
        </p:txBody>
      </p:sp>
      <p:sp>
        <p:nvSpPr>
          <p:cNvPr id="299" name="Text Box 585"/>
          <p:cNvSpPr txBox="1">
            <a:spLocks noChangeArrowheads="1"/>
          </p:cNvSpPr>
          <p:nvPr/>
        </p:nvSpPr>
        <p:spPr bwMode="auto">
          <a:xfrm>
            <a:off x="2420938" y="3621088"/>
            <a:ext cx="5318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>
                <a:solidFill>
                  <a:srgbClr val="000000"/>
                </a:solidFill>
              </a:rPr>
              <a:t>y/1111</a:t>
            </a:r>
          </a:p>
        </p:txBody>
      </p:sp>
      <p:grpSp>
        <p:nvGrpSpPr>
          <p:cNvPr id="31" name="Group 648"/>
          <p:cNvGrpSpPr>
            <a:grpSpLocks/>
          </p:cNvGrpSpPr>
          <p:nvPr/>
        </p:nvGrpSpPr>
        <p:grpSpPr bwMode="auto">
          <a:xfrm>
            <a:off x="4524375" y="2546350"/>
            <a:ext cx="2774950" cy="793750"/>
            <a:chOff x="2850" y="1604"/>
            <a:chExt cx="1748" cy="500"/>
          </a:xfrm>
        </p:grpSpPr>
        <p:sp>
          <p:nvSpPr>
            <p:cNvPr id="69753" name="Rectangle 400"/>
            <p:cNvSpPr>
              <a:spLocks noChangeArrowheads="1"/>
            </p:cNvSpPr>
            <p:nvPr/>
          </p:nvSpPr>
          <p:spPr bwMode="auto">
            <a:xfrm>
              <a:off x="3079" y="1737"/>
              <a:ext cx="1519" cy="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200">
                  <a:solidFill>
                    <a:srgbClr val="000000"/>
                  </a:solidFill>
                </a:rPr>
                <a:t>A new warp created from scalar threads of both Warp x and y executing at Basic Block D</a:t>
              </a:r>
            </a:p>
          </p:txBody>
        </p:sp>
        <p:grpSp>
          <p:nvGrpSpPr>
            <p:cNvPr id="69754" name="Group 647"/>
            <p:cNvGrpSpPr>
              <a:grpSpLocks/>
            </p:cNvGrpSpPr>
            <p:nvPr/>
          </p:nvGrpSpPr>
          <p:grpSpPr bwMode="auto">
            <a:xfrm>
              <a:off x="2850" y="1604"/>
              <a:ext cx="175" cy="500"/>
              <a:chOff x="2831" y="1593"/>
              <a:chExt cx="175" cy="500"/>
            </a:xfrm>
          </p:grpSpPr>
          <p:sp>
            <p:nvSpPr>
              <p:cNvPr id="69755" name="Rectangle 412"/>
              <p:cNvSpPr>
                <a:spLocks noChangeArrowheads="1"/>
              </p:cNvSpPr>
              <p:nvPr/>
            </p:nvSpPr>
            <p:spPr bwMode="auto">
              <a:xfrm>
                <a:off x="2831" y="1727"/>
                <a:ext cx="175" cy="366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756" name="Rectangle 413"/>
              <p:cNvSpPr>
                <a:spLocks noChangeArrowheads="1"/>
              </p:cNvSpPr>
              <p:nvPr/>
            </p:nvSpPr>
            <p:spPr bwMode="auto">
              <a:xfrm>
                <a:off x="2831" y="1727"/>
                <a:ext cx="175" cy="366"/>
              </a:xfrm>
              <a:prstGeom prst="rect">
                <a:avLst/>
              </a:prstGeom>
              <a:noFill/>
              <a:ln w="2857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x-none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757" name="Rectangle 414"/>
              <p:cNvSpPr>
                <a:spLocks noChangeArrowheads="1"/>
              </p:cNvSpPr>
              <p:nvPr/>
            </p:nvSpPr>
            <p:spPr bwMode="auto">
              <a:xfrm>
                <a:off x="2875" y="1593"/>
                <a:ext cx="81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400">
                    <a:solidFill>
                      <a:srgbClr val="000000"/>
                    </a:solidFill>
                  </a:rPr>
                  <a:t>D</a:t>
                </a:r>
                <a:endParaRPr lang="en-US" altLang="x-none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758" name="Line 417"/>
              <p:cNvSpPr>
                <a:spLocks noChangeShapeType="1"/>
              </p:cNvSpPr>
              <p:nvPr/>
            </p:nvSpPr>
            <p:spPr bwMode="auto">
              <a:xfrm>
                <a:off x="2871" y="2029"/>
                <a:ext cx="63" cy="0"/>
              </a:xfrm>
              <a:prstGeom prst="line">
                <a:avLst/>
              </a:prstGeom>
              <a:noFill/>
              <a:ln w="15875" cap="rnd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59" name="Freeform 418"/>
              <p:cNvSpPr>
                <a:spLocks/>
              </p:cNvSpPr>
              <p:nvPr/>
            </p:nvSpPr>
            <p:spPr bwMode="auto">
              <a:xfrm>
                <a:off x="2919" y="1998"/>
                <a:ext cx="61" cy="61"/>
              </a:xfrm>
              <a:custGeom>
                <a:avLst/>
                <a:gdLst>
                  <a:gd name="T0" fmla="*/ 0 w 163"/>
                  <a:gd name="T1" fmla="*/ 0 h 164"/>
                  <a:gd name="T2" fmla="*/ 0 w 163"/>
                  <a:gd name="T3" fmla="*/ 0 h 164"/>
                  <a:gd name="T4" fmla="*/ 0 w 163"/>
                  <a:gd name="T5" fmla="*/ 0 h 164"/>
                  <a:gd name="T6" fmla="*/ 0 w 163"/>
                  <a:gd name="T7" fmla="*/ 0 h 164"/>
                  <a:gd name="T8" fmla="*/ 0 w 163"/>
                  <a:gd name="T9" fmla="*/ 0 h 1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164"/>
                  <a:gd name="T17" fmla="*/ 163 w 163"/>
                  <a:gd name="T18" fmla="*/ 164 h 1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164">
                    <a:moveTo>
                      <a:pt x="163" y="82"/>
                    </a:moveTo>
                    <a:lnTo>
                      <a:pt x="0" y="164"/>
                    </a:lnTo>
                    <a:cubicBezTo>
                      <a:pt x="25" y="113"/>
                      <a:pt x="25" y="52"/>
                      <a:pt x="0" y="0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0" name="Line 419"/>
              <p:cNvSpPr>
                <a:spLocks noChangeShapeType="1"/>
              </p:cNvSpPr>
              <p:nvPr/>
            </p:nvSpPr>
            <p:spPr bwMode="auto">
              <a:xfrm>
                <a:off x="2871" y="1875"/>
                <a:ext cx="63" cy="0"/>
              </a:xfrm>
              <a:prstGeom prst="line">
                <a:avLst/>
              </a:prstGeom>
              <a:noFill/>
              <a:ln w="15875" cap="rnd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1" name="Freeform 420"/>
              <p:cNvSpPr>
                <a:spLocks/>
              </p:cNvSpPr>
              <p:nvPr/>
            </p:nvSpPr>
            <p:spPr bwMode="auto">
              <a:xfrm>
                <a:off x="2919" y="1844"/>
                <a:ext cx="61" cy="62"/>
              </a:xfrm>
              <a:custGeom>
                <a:avLst/>
                <a:gdLst>
                  <a:gd name="T0" fmla="*/ 0 w 163"/>
                  <a:gd name="T1" fmla="*/ 0 h 164"/>
                  <a:gd name="T2" fmla="*/ 0 w 163"/>
                  <a:gd name="T3" fmla="*/ 0 h 164"/>
                  <a:gd name="T4" fmla="*/ 0 w 163"/>
                  <a:gd name="T5" fmla="*/ 0 h 164"/>
                  <a:gd name="T6" fmla="*/ 0 w 163"/>
                  <a:gd name="T7" fmla="*/ 0 h 164"/>
                  <a:gd name="T8" fmla="*/ 0 w 163"/>
                  <a:gd name="T9" fmla="*/ 0 h 1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164"/>
                  <a:gd name="T17" fmla="*/ 163 w 163"/>
                  <a:gd name="T18" fmla="*/ 164 h 1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164">
                    <a:moveTo>
                      <a:pt x="163" y="82"/>
                    </a:moveTo>
                    <a:lnTo>
                      <a:pt x="0" y="164"/>
                    </a:lnTo>
                    <a:cubicBezTo>
                      <a:pt x="25" y="112"/>
                      <a:pt x="25" y="52"/>
                      <a:pt x="0" y="0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3366FF"/>
              </a:solidFill>
              <a:ln w="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2" name="Line 421"/>
              <p:cNvSpPr>
                <a:spLocks noChangeShapeType="1"/>
              </p:cNvSpPr>
              <p:nvPr/>
            </p:nvSpPr>
            <p:spPr bwMode="auto">
              <a:xfrm>
                <a:off x="2871" y="1952"/>
                <a:ext cx="63" cy="0"/>
              </a:xfrm>
              <a:prstGeom prst="line">
                <a:avLst/>
              </a:prstGeom>
              <a:noFill/>
              <a:ln w="15875" cap="rnd">
                <a:solidFill>
                  <a:srgbClr val="33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63" name="Freeform 422"/>
              <p:cNvSpPr>
                <a:spLocks/>
              </p:cNvSpPr>
              <p:nvPr/>
            </p:nvSpPr>
            <p:spPr bwMode="auto">
              <a:xfrm>
                <a:off x="2919" y="1921"/>
                <a:ext cx="61" cy="62"/>
              </a:xfrm>
              <a:custGeom>
                <a:avLst/>
                <a:gdLst>
                  <a:gd name="T0" fmla="*/ 0 w 163"/>
                  <a:gd name="T1" fmla="*/ 0 h 164"/>
                  <a:gd name="T2" fmla="*/ 0 w 163"/>
                  <a:gd name="T3" fmla="*/ 0 h 164"/>
                  <a:gd name="T4" fmla="*/ 0 w 163"/>
                  <a:gd name="T5" fmla="*/ 0 h 164"/>
                  <a:gd name="T6" fmla="*/ 0 w 163"/>
                  <a:gd name="T7" fmla="*/ 0 h 164"/>
                  <a:gd name="T8" fmla="*/ 0 w 163"/>
                  <a:gd name="T9" fmla="*/ 0 h 1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"/>
                  <a:gd name="T16" fmla="*/ 0 h 164"/>
                  <a:gd name="T17" fmla="*/ 163 w 163"/>
                  <a:gd name="T18" fmla="*/ 164 h 1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" h="164">
                    <a:moveTo>
                      <a:pt x="163" y="82"/>
                    </a:moveTo>
                    <a:lnTo>
                      <a:pt x="0" y="164"/>
                    </a:lnTo>
                    <a:cubicBezTo>
                      <a:pt x="25" y="113"/>
                      <a:pt x="25" y="52"/>
                      <a:pt x="0" y="0"/>
                    </a:cubicBezTo>
                    <a:lnTo>
                      <a:pt x="163" y="82"/>
                    </a:lnTo>
                    <a:close/>
                  </a:path>
                </a:pathLst>
              </a:custGeom>
              <a:solidFill>
                <a:srgbClr val="3366FF"/>
              </a:solidFill>
              <a:ln w="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9706" name="Group 650"/>
          <p:cNvGrpSpPr>
            <a:grpSpLocks/>
          </p:cNvGrpSpPr>
          <p:nvPr/>
        </p:nvGrpSpPr>
        <p:grpSpPr bwMode="auto">
          <a:xfrm>
            <a:off x="4379913" y="1393825"/>
            <a:ext cx="4071937" cy="2093913"/>
            <a:chOff x="2759" y="878"/>
            <a:chExt cx="2565" cy="1319"/>
          </a:xfrm>
        </p:grpSpPr>
        <p:sp>
          <p:nvSpPr>
            <p:cNvPr id="69723" name="Rectangle 409"/>
            <p:cNvSpPr>
              <a:spLocks noChangeArrowheads="1"/>
            </p:cNvSpPr>
            <p:nvPr/>
          </p:nvSpPr>
          <p:spPr bwMode="auto">
            <a:xfrm>
              <a:off x="2759" y="878"/>
              <a:ext cx="2565" cy="1319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grpSp>
          <p:nvGrpSpPr>
            <p:cNvPr id="69724" name="Group 649"/>
            <p:cNvGrpSpPr>
              <a:grpSpLocks/>
            </p:cNvGrpSpPr>
            <p:nvPr/>
          </p:nvGrpSpPr>
          <p:grpSpPr bwMode="auto">
            <a:xfrm>
              <a:off x="2846" y="897"/>
              <a:ext cx="2381" cy="594"/>
              <a:chOff x="2846" y="897"/>
              <a:chExt cx="2381" cy="594"/>
            </a:xfrm>
          </p:grpSpPr>
          <p:sp>
            <p:nvSpPr>
              <p:cNvPr id="69725" name="Rectangle 396"/>
              <p:cNvSpPr>
                <a:spLocks noChangeArrowheads="1"/>
              </p:cNvSpPr>
              <p:nvPr/>
            </p:nvSpPr>
            <p:spPr bwMode="auto">
              <a:xfrm>
                <a:off x="3079" y="1155"/>
                <a:ext cx="85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200">
                    <a:solidFill>
                      <a:srgbClr val="000000"/>
                    </a:solidFill>
                  </a:rPr>
                  <a:t>Execution of Warp x</a:t>
                </a:r>
              </a:p>
            </p:txBody>
          </p:sp>
          <p:sp>
            <p:nvSpPr>
              <p:cNvPr id="69726" name="Rectangle 397"/>
              <p:cNvSpPr>
                <a:spLocks noChangeArrowheads="1"/>
              </p:cNvSpPr>
              <p:nvPr/>
            </p:nvSpPr>
            <p:spPr bwMode="auto">
              <a:xfrm>
                <a:off x="3079" y="1269"/>
                <a:ext cx="69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200">
                    <a:solidFill>
                      <a:srgbClr val="000000"/>
                    </a:solidFill>
                  </a:rPr>
                  <a:t>at Basic Block A</a:t>
                </a:r>
              </a:p>
            </p:txBody>
          </p:sp>
          <p:sp>
            <p:nvSpPr>
              <p:cNvPr id="69727" name="Rectangle 398"/>
              <p:cNvSpPr>
                <a:spLocks noChangeArrowheads="1"/>
              </p:cNvSpPr>
              <p:nvPr/>
            </p:nvSpPr>
            <p:spPr bwMode="auto">
              <a:xfrm>
                <a:off x="4369" y="1155"/>
                <a:ext cx="85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200">
                    <a:solidFill>
                      <a:srgbClr val="000000"/>
                    </a:solidFill>
                  </a:rPr>
                  <a:t>Execution of Warp y</a:t>
                </a:r>
              </a:p>
            </p:txBody>
          </p:sp>
          <p:sp>
            <p:nvSpPr>
              <p:cNvPr id="69728" name="Rectangle 399"/>
              <p:cNvSpPr>
                <a:spLocks noChangeArrowheads="1"/>
              </p:cNvSpPr>
              <p:nvPr/>
            </p:nvSpPr>
            <p:spPr bwMode="auto">
              <a:xfrm>
                <a:off x="4369" y="1269"/>
                <a:ext cx="693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200">
                    <a:solidFill>
                      <a:srgbClr val="000000"/>
                    </a:solidFill>
                  </a:rPr>
                  <a:t>at Basic Block A</a:t>
                </a:r>
              </a:p>
            </p:txBody>
          </p:sp>
          <p:sp>
            <p:nvSpPr>
              <p:cNvPr id="69729" name="Line 410"/>
              <p:cNvSpPr>
                <a:spLocks noChangeShapeType="1"/>
              </p:cNvSpPr>
              <p:nvPr/>
            </p:nvSpPr>
            <p:spPr bwMode="auto">
              <a:xfrm>
                <a:off x="3849" y="1009"/>
                <a:ext cx="385" cy="0"/>
              </a:xfrm>
              <a:prstGeom prst="line">
                <a:avLst/>
              </a:prstGeom>
              <a:noFill/>
              <a:ln w="1111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30" name="Rectangle 411"/>
              <p:cNvSpPr>
                <a:spLocks noChangeArrowheads="1"/>
              </p:cNvSpPr>
              <p:nvPr/>
            </p:nvSpPr>
            <p:spPr bwMode="auto">
              <a:xfrm>
                <a:off x="3847" y="897"/>
                <a:ext cx="37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1400">
                    <a:solidFill>
                      <a:srgbClr val="000000"/>
                    </a:solidFill>
                  </a:rPr>
                  <a:t>Legend</a:t>
                </a:r>
                <a:endParaRPr lang="en-US" altLang="x-none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9731" name="Group 619"/>
              <p:cNvGrpSpPr>
                <a:grpSpLocks/>
              </p:cNvGrpSpPr>
              <p:nvPr/>
            </p:nvGrpSpPr>
            <p:grpSpPr bwMode="auto">
              <a:xfrm>
                <a:off x="4152" y="1012"/>
                <a:ext cx="175" cy="479"/>
                <a:chOff x="4641" y="2480"/>
                <a:chExt cx="175" cy="479"/>
              </a:xfrm>
            </p:grpSpPr>
            <p:sp>
              <p:nvSpPr>
                <p:cNvPr id="69743" name="Rectangle 620"/>
                <p:cNvSpPr>
                  <a:spLocks noChangeArrowheads="1"/>
                </p:cNvSpPr>
                <p:nvPr/>
              </p:nvSpPr>
              <p:spPr bwMode="auto">
                <a:xfrm>
                  <a:off x="4641" y="2603"/>
                  <a:ext cx="175" cy="356"/>
                </a:xfrm>
                <a:prstGeom prst="rect">
                  <a:avLst/>
                </a:prstGeom>
                <a:solidFill>
                  <a:srgbClr val="FFCCCC"/>
                </a:solidFill>
                <a:ln w="19050">
                  <a:solidFill>
                    <a:schemeClr val="tx1"/>
                  </a:solidFill>
                  <a:prstDash val="lgDash"/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x-none" altLang="x-none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744" name="Rectangle 621"/>
                <p:cNvSpPr>
                  <a:spLocks noChangeArrowheads="1"/>
                </p:cNvSpPr>
                <p:nvPr/>
              </p:nvSpPr>
              <p:spPr bwMode="auto">
                <a:xfrm>
                  <a:off x="4693" y="2480"/>
                  <a:ext cx="75" cy="1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r>
                    <a:rPr lang="en-US" altLang="x-none" sz="1400">
                      <a:solidFill>
                        <a:srgbClr val="000000"/>
                      </a:solidFill>
                    </a:rPr>
                    <a:t>A</a:t>
                  </a:r>
                  <a:endParaRPr lang="en-US" altLang="x-none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745" name="Line 622"/>
                <p:cNvSpPr>
                  <a:spLocks noChangeShapeType="1"/>
                </p:cNvSpPr>
                <p:nvPr/>
              </p:nvSpPr>
              <p:spPr bwMode="auto">
                <a:xfrm>
                  <a:off x="4685" y="2654"/>
                  <a:ext cx="62" cy="0"/>
                </a:xfrm>
                <a:prstGeom prst="line">
                  <a:avLst/>
                </a:prstGeom>
                <a:noFill/>
                <a:ln w="15875" cap="rnd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6" name="Freeform 623"/>
                <p:cNvSpPr>
                  <a:spLocks/>
                </p:cNvSpPr>
                <p:nvPr/>
              </p:nvSpPr>
              <p:spPr bwMode="auto">
                <a:xfrm>
                  <a:off x="4732" y="2623"/>
                  <a:ext cx="62" cy="62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6" y="113"/>
                        <a:pt x="26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7" name="Line 624"/>
                <p:cNvSpPr>
                  <a:spLocks noChangeShapeType="1"/>
                </p:cNvSpPr>
                <p:nvPr/>
              </p:nvSpPr>
              <p:spPr bwMode="auto">
                <a:xfrm>
                  <a:off x="4681" y="2895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8" name="Freeform 625"/>
                <p:cNvSpPr>
                  <a:spLocks/>
                </p:cNvSpPr>
                <p:nvPr/>
              </p:nvSpPr>
              <p:spPr bwMode="auto">
                <a:xfrm>
                  <a:off x="4729" y="2864"/>
                  <a:ext cx="62" cy="61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4"/>
                    <a:gd name="T13" fmla="*/ 0 h 164"/>
                    <a:gd name="T14" fmla="*/ 164 w 164"/>
                    <a:gd name="T15" fmla="*/ 164 h 16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6" y="113"/>
                        <a:pt x="26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9" name="Line 626"/>
                <p:cNvSpPr>
                  <a:spLocks noChangeShapeType="1"/>
                </p:cNvSpPr>
                <p:nvPr/>
              </p:nvSpPr>
              <p:spPr bwMode="auto">
                <a:xfrm>
                  <a:off x="4681" y="2741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0" name="Freeform 627"/>
                <p:cNvSpPr>
                  <a:spLocks/>
                </p:cNvSpPr>
                <p:nvPr/>
              </p:nvSpPr>
              <p:spPr bwMode="auto">
                <a:xfrm>
                  <a:off x="4729" y="2710"/>
                  <a:ext cx="62" cy="62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6" y="112"/>
                        <a:pt x="26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1" name="Line 628"/>
                <p:cNvSpPr>
                  <a:spLocks noChangeShapeType="1"/>
                </p:cNvSpPr>
                <p:nvPr/>
              </p:nvSpPr>
              <p:spPr bwMode="auto">
                <a:xfrm>
                  <a:off x="4681" y="2818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52" name="Freeform 629"/>
                <p:cNvSpPr>
                  <a:spLocks/>
                </p:cNvSpPr>
                <p:nvPr/>
              </p:nvSpPr>
              <p:spPr bwMode="auto">
                <a:xfrm>
                  <a:off x="4729" y="2787"/>
                  <a:ext cx="62" cy="61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6" y="112"/>
                        <a:pt x="26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732" name="Group 630"/>
              <p:cNvGrpSpPr>
                <a:grpSpLocks/>
              </p:cNvGrpSpPr>
              <p:nvPr/>
            </p:nvGrpSpPr>
            <p:grpSpPr bwMode="auto">
              <a:xfrm>
                <a:off x="2846" y="1012"/>
                <a:ext cx="175" cy="479"/>
                <a:chOff x="4407" y="2480"/>
                <a:chExt cx="175" cy="479"/>
              </a:xfrm>
            </p:grpSpPr>
            <p:sp>
              <p:nvSpPr>
                <p:cNvPr id="69733" name="Rectangle 631"/>
                <p:cNvSpPr>
                  <a:spLocks noChangeArrowheads="1"/>
                </p:cNvSpPr>
                <p:nvPr/>
              </p:nvSpPr>
              <p:spPr bwMode="auto">
                <a:xfrm>
                  <a:off x="4407" y="2603"/>
                  <a:ext cx="175" cy="356"/>
                </a:xfrm>
                <a:prstGeom prst="rect">
                  <a:avLst/>
                </a:prstGeom>
                <a:solidFill>
                  <a:srgbClr val="CCFFFF"/>
                </a:solidFill>
                <a:ln w="19050">
                  <a:solidFill>
                    <a:schemeClr val="tx1"/>
                  </a:solidFill>
                  <a:prstDash val="lgDash"/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x-none" altLang="x-none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734" name="Rectangle 632"/>
                <p:cNvSpPr>
                  <a:spLocks noChangeArrowheads="1"/>
                </p:cNvSpPr>
                <p:nvPr/>
              </p:nvSpPr>
              <p:spPr bwMode="auto">
                <a:xfrm>
                  <a:off x="4459" y="2480"/>
                  <a:ext cx="75" cy="1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/>
                  <a:r>
                    <a:rPr lang="en-US" altLang="x-none" sz="1400">
                      <a:solidFill>
                        <a:srgbClr val="000000"/>
                      </a:solidFill>
                    </a:rPr>
                    <a:t>A</a:t>
                  </a:r>
                  <a:endParaRPr lang="en-US" altLang="x-none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735" name="Line 633"/>
                <p:cNvSpPr>
                  <a:spLocks noChangeShapeType="1"/>
                </p:cNvSpPr>
                <p:nvPr/>
              </p:nvSpPr>
              <p:spPr bwMode="auto">
                <a:xfrm>
                  <a:off x="4451" y="2654"/>
                  <a:ext cx="62" cy="0"/>
                </a:xfrm>
                <a:prstGeom prst="line">
                  <a:avLst/>
                </a:prstGeom>
                <a:noFill/>
                <a:ln w="15875" cap="rnd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36" name="Freeform 634"/>
                <p:cNvSpPr>
                  <a:spLocks/>
                </p:cNvSpPr>
                <p:nvPr/>
              </p:nvSpPr>
              <p:spPr bwMode="auto">
                <a:xfrm>
                  <a:off x="4498" y="2623"/>
                  <a:ext cx="62" cy="62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6" y="113"/>
                        <a:pt x="26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3366FF"/>
                </a:solidFill>
                <a:ln w="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37" name="Line 635"/>
                <p:cNvSpPr>
                  <a:spLocks noChangeShapeType="1"/>
                </p:cNvSpPr>
                <p:nvPr/>
              </p:nvSpPr>
              <p:spPr bwMode="auto">
                <a:xfrm>
                  <a:off x="4447" y="2895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38" name="Freeform 636"/>
                <p:cNvSpPr>
                  <a:spLocks/>
                </p:cNvSpPr>
                <p:nvPr/>
              </p:nvSpPr>
              <p:spPr bwMode="auto">
                <a:xfrm>
                  <a:off x="4495" y="2864"/>
                  <a:ext cx="62" cy="61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5" y="113"/>
                        <a:pt x="25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3366FF"/>
                </a:solidFill>
                <a:ln w="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39" name="Line 637"/>
                <p:cNvSpPr>
                  <a:spLocks noChangeShapeType="1"/>
                </p:cNvSpPr>
                <p:nvPr/>
              </p:nvSpPr>
              <p:spPr bwMode="auto">
                <a:xfrm>
                  <a:off x="4447" y="2741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0" name="Freeform 638"/>
                <p:cNvSpPr>
                  <a:spLocks/>
                </p:cNvSpPr>
                <p:nvPr/>
              </p:nvSpPr>
              <p:spPr bwMode="auto">
                <a:xfrm>
                  <a:off x="4495" y="2710"/>
                  <a:ext cx="62" cy="62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5" y="112"/>
                        <a:pt x="25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3366FF"/>
                </a:solidFill>
                <a:ln w="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1" name="Line 639"/>
                <p:cNvSpPr>
                  <a:spLocks noChangeShapeType="1"/>
                </p:cNvSpPr>
                <p:nvPr/>
              </p:nvSpPr>
              <p:spPr bwMode="auto">
                <a:xfrm>
                  <a:off x="4447" y="2818"/>
                  <a:ext cx="63" cy="0"/>
                </a:xfrm>
                <a:prstGeom prst="line">
                  <a:avLst/>
                </a:prstGeom>
                <a:noFill/>
                <a:ln w="15875" cap="rnd">
                  <a:solidFill>
                    <a:srgbClr val="3366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742" name="Freeform 640"/>
                <p:cNvSpPr>
                  <a:spLocks/>
                </p:cNvSpPr>
                <p:nvPr/>
              </p:nvSpPr>
              <p:spPr bwMode="auto">
                <a:xfrm>
                  <a:off x="4495" y="2787"/>
                  <a:ext cx="62" cy="61"/>
                </a:xfrm>
                <a:custGeom>
                  <a:avLst/>
                  <a:gdLst>
                    <a:gd name="T0" fmla="*/ 0 w 164"/>
                    <a:gd name="T1" fmla="*/ 0 h 164"/>
                    <a:gd name="T2" fmla="*/ 0 w 164"/>
                    <a:gd name="T3" fmla="*/ 0 h 164"/>
                    <a:gd name="T4" fmla="*/ 0 w 164"/>
                    <a:gd name="T5" fmla="*/ 0 h 164"/>
                    <a:gd name="T6" fmla="*/ 0 w 164"/>
                    <a:gd name="T7" fmla="*/ 0 h 164"/>
                    <a:gd name="T8" fmla="*/ 0 w 164"/>
                    <a:gd name="T9" fmla="*/ 0 h 16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4"/>
                    <a:gd name="T16" fmla="*/ 0 h 164"/>
                    <a:gd name="T17" fmla="*/ 164 w 164"/>
                    <a:gd name="T18" fmla="*/ 164 h 16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4" h="164">
                      <a:moveTo>
                        <a:pt x="164" y="82"/>
                      </a:moveTo>
                      <a:lnTo>
                        <a:pt x="0" y="164"/>
                      </a:lnTo>
                      <a:cubicBezTo>
                        <a:pt x="25" y="112"/>
                        <a:pt x="25" y="52"/>
                        <a:pt x="0" y="0"/>
                      </a:cubicBezTo>
                      <a:lnTo>
                        <a:pt x="164" y="82"/>
                      </a:lnTo>
                      <a:close/>
                    </a:path>
                  </a:pathLst>
                </a:custGeom>
                <a:solidFill>
                  <a:srgbClr val="3366FF"/>
                </a:solidFill>
                <a:ln w="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9707" name="Line 651"/>
          <p:cNvSpPr>
            <a:spLocks noChangeShapeType="1"/>
          </p:cNvSpPr>
          <p:nvPr/>
        </p:nvSpPr>
        <p:spPr bwMode="auto">
          <a:xfrm>
            <a:off x="2613025" y="817563"/>
            <a:ext cx="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1928" name="Group 663"/>
          <p:cNvGrpSpPr>
            <a:grpSpLocks/>
          </p:cNvGrpSpPr>
          <p:nvPr/>
        </p:nvGrpSpPr>
        <p:grpSpPr bwMode="auto">
          <a:xfrm>
            <a:off x="3227388" y="3889375"/>
            <a:ext cx="730250" cy="1997075"/>
            <a:chOff x="2033" y="2450"/>
            <a:chExt cx="460" cy="1258"/>
          </a:xfrm>
        </p:grpSpPr>
        <p:sp>
          <p:nvSpPr>
            <p:cNvPr id="69720" name="Rectangle 616"/>
            <p:cNvSpPr>
              <a:spLocks noChangeArrowheads="1"/>
            </p:cNvSpPr>
            <p:nvPr/>
          </p:nvSpPr>
          <p:spPr bwMode="auto">
            <a:xfrm>
              <a:off x="2033" y="2450"/>
              <a:ext cx="460" cy="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21" name="Rectangle 652"/>
            <p:cNvSpPr>
              <a:spLocks noChangeArrowheads="1"/>
            </p:cNvSpPr>
            <p:nvPr/>
          </p:nvSpPr>
          <p:spPr bwMode="auto">
            <a:xfrm>
              <a:off x="2057" y="3176"/>
              <a:ext cx="194" cy="5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22" name="Line 659"/>
            <p:cNvSpPr>
              <a:spLocks noChangeShapeType="1"/>
            </p:cNvSpPr>
            <p:nvPr/>
          </p:nvSpPr>
          <p:spPr bwMode="auto">
            <a:xfrm flipH="1">
              <a:off x="2154" y="3007"/>
              <a:ext cx="121" cy="14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29" name="Group 664"/>
          <p:cNvGrpSpPr>
            <a:grpSpLocks/>
          </p:cNvGrpSpPr>
          <p:nvPr/>
        </p:nvGrpSpPr>
        <p:grpSpPr bwMode="auto">
          <a:xfrm>
            <a:off x="3611563" y="3889375"/>
            <a:ext cx="1114425" cy="1997075"/>
            <a:chOff x="2275" y="2450"/>
            <a:chExt cx="702" cy="1258"/>
          </a:xfrm>
        </p:grpSpPr>
        <p:sp>
          <p:nvSpPr>
            <p:cNvPr id="69717" name="Rectangle 617"/>
            <p:cNvSpPr>
              <a:spLocks noChangeArrowheads="1"/>
            </p:cNvSpPr>
            <p:nvPr/>
          </p:nvSpPr>
          <p:spPr bwMode="auto">
            <a:xfrm>
              <a:off x="2517" y="2450"/>
              <a:ext cx="460" cy="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18" name="Rectangle 656"/>
            <p:cNvSpPr>
              <a:spLocks noChangeArrowheads="1"/>
            </p:cNvSpPr>
            <p:nvPr/>
          </p:nvSpPr>
          <p:spPr bwMode="auto">
            <a:xfrm>
              <a:off x="2275" y="3176"/>
              <a:ext cx="218" cy="5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19" name="Line 660"/>
            <p:cNvSpPr>
              <a:spLocks noChangeShapeType="1"/>
            </p:cNvSpPr>
            <p:nvPr/>
          </p:nvSpPr>
          <p:spPr bwMode="auto">
            <a:xfrm flipH="1">
              <a:off x="2469" y="3007"/>
              <a:ext cx="193" cy="14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930" name="Group 665"/>
          <p:cNvGrpSpPr>
            <a:grpSpLocks/>
          </p:cNvGrpSpPr>
          <p:nvPr/>
        </p:nvGrpSpPr>
        <p:grpSpPr bwMode="auto">
          <a:xfrm>
            <a:off x="4725988" y="3889375"/>
            <a:ext cx="1458912" cy="1997075"/>
            <a:chOff x="2977" y="2450"/>
            <a:chExt cx="919" cy="1258"/>
          </a:xfrm>
        </p:grpSpPr>
        <p:sp>
          <p:nvSpPr>
            <p:cNvPr id="69714" name="Rectangle 618"/>
            <p:cNvSpPr>
              <a:spLocks noChangeArrowheads="1"/>
            </p:cNvSpPr>
            <p:nvPr/>
          </p:nvSpPr>
          <p:spPr bwMode="auto">
            <a:xfrm>
              <a:off x="3436" y="2450"/>
              <a:ext cx="460" cy="5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15" name="Rectangle 661"/>
            <p:cNvSpPr>
              <a:spLocks noChangeArrowheads="1"/>
            </p:cNvSpPr>
            <p:nvPr/>
          </p:nvSpPr>
          <p:spPr bwMode="auto">
            <a:xfrm>
              <a:off x="2977" y="3176"/>
              <a:ext cx="218" cy="5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x-none" altLang="x-none" sz="1800">
                <a:solidFill>
                  <a:srgbClr val="000000"/>
                </a:solidFill>
              </a:endParaRPr>
            </a:p>
          </p:txBody>
        </p:sp>
        <p:sp>
          <p:nvSpPr>
            <p:cNvPr id="69716" name="Line 662"/>
            <p:cNvSpPr>
              <a:spLocks noChangeShapeType="1"/>
            </p:cNvSpPr>
            <p:nvPr/>
          </p:nvSpPr>
          <p:spPr bwMode="auto">
            <a:xfrm flipH="1">
              <a:off x="3195" y="3007"/>
              <a:ext cx="217" cy="14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711" name="Text Box 666"/>
          <p:cNvSpPr txBox="1">
            <a:spLocks noChangeArrowheads="1"/>
          </p:cNvSpPr>
          <p:nvPr/>
        </p:nvSpPr>
        <p:spPr bwMode="auto">
          <a:xfrm>
            <a:off x="139700" y="423545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Baseline</a:t>
            </a:r>
          </a:p>
        </p:txBody>
      </p:sp>
      <p:sp>
        <p:nvSpPr>
          <p:cNvPr id="69712" name="Text Box 667"/>
          <p:cNvSpPr txBox="1">
            <a:spLocks noChangeArrowheads="1"/>
          </p:cNvSpPr>
          <p:nvPr/>
        </p:nvSpPr>
        <p:spPr bwMode="auto">
          <a:xfrm>
            <a:off x="101600" y="5003800"/>
            <a:ext cx="1212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Dynamic</a:t>
            </a:r>
          </a:p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Warp</a:t>
            </a:r>
          </a:p>
          <a:p>
            <a:pPr eaLnBrk="1" hangingPunct="1"/>
            <a:r>
              <a:rPr lang="en-US" altLang="x-none" sz="1800">
                <a:solidFill>
                  <a:srgbClr val="000000"/>
                </a:solidFill>
              </a:rPr>
              <a:t>Formation</a:t>
            </a:r>
          </a:p>
        </p:txBody>
      </p:sp>
      <p:sp>
        <p:nvSpPr>
          <p:cNvPr id="69713" name="TextBox 357"/>
          <p:cNvSpPr txBox="1">
            <a:spLocks noChangeArrowheads="1"/>
          </p:cNvSpPr>
          <p:nvPr/>
        </p:nvSpPr>
        <p:spPr bwMode="auto">
          <a:xfrm>
            <a:off x="152400" y="6535738"/>
            <a:ext cx="154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000">
                <a:solidFill>
                  <a:srgbClr val="000000"/>
                </a:solidFill>
              </a:rPr>
              <a:t>Slide credit: Tor Aamodt</a:t>
            </a:r>
          </a:p>
        </p:txBody>
      </p:sp>
    </p:spTree>
    <p:extLst>
      <p:ext uri="{BB962C8B-B14F-4D97-AF65-F5344CB8AC3E}">
        <p14:creationId xmlns:p14="http://schemas.microsoft.com/office/powerpoint/2010/main" val="18424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6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7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6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indefinite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8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indefinite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2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indefinite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indefinite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6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indefinite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4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" dur="indefinite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8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indefinite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4" dur="indefinite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9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" dur="indefinite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3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indefinite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6" dur="indefinite"/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7" dur="indefinite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6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7" dur="indefinite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0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indefinite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8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indefinite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1" dur="indefinite"/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2" dur="indefinite"/>
                                        <p:tgtEl>
                                          <p:spTgt spid="8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 nodeType="clickPar">
                      <p:stCondLst>
                        <p:cond delay="indefinite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3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4" dur="indefinite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 nodeType="clickPar">
                      <p:stCondLst>
                        <p:cond delay="indefinite"/>
                      </p:stCondLst>
                      <p:childTnLst>
                        <p:par>
                          <p:cTn id="3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FF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 nodeType="clickPar">
                      <p:stCondLst>
                        <p:cond delay="indefinite"/>
                      </p:stCondLst>
                      <p:childTnLst>
                        <p:par>
                          <p:cTn id="3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SIMD Array Processing vs. VLIW</a:t>
            </a:r>
          </a:p>
        </p:txBody>
      </p:sp>
      <p:sp>
        <p:nvSpPr>
          <p:cNvPr id="1351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VLIW</a:t>
            </a:r>
          </a:p>
        </p:txBody>
      </p:sp>
      <p:pic>
        <p:nvPicPr>
          <p:cNvPr id="135172" name="Picture 6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689100"/>
            <a:ext cx="81915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SIMD Array Processing vs. VLIW</a:t>
            </a:r>
          </a:p>
        </p:txBody>
      </p:sp>
      <p:pic>
        <p:nvPicPr>
          <p:cNvPr id="136196" name="Picture 5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1533525"/>
            <a:ext cx="7612062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A vector is a one-dimensional array of numbers</a:t>
            </a:r>
          </a:p>
          <a:p>
            <a:r>
              <a:rPr lang="en-US" dirty="0">
                <a:latin typeface="Tahoma" charset="0"/>
              </a:rPr>
              <a:t>Many scientific/commercial programs use vectors</a:t>
            </a:r>
          </a:p>
          <a:p>
            <a:pPr lvl="2">
              <a:buFont typeface="ZapfDingbat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for 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= 0;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&lt;=49;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++)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	C[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 = (A[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 + B[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]) / 2</a:t>
            </a:r>
          </a:p>
          <a:p>
            <a:pPr lvl="2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A vector processor is one whose instructions operate on vectors rather than scalar (single data) values</a:t>
            </a:r>
            <a:endParaRPr lang="en-US" dirty="0">
              <a:latin typeface="Tahoma" charset="0"/>
            </a:endParaRPr>
          </a:p>
          <a:p>
            <a:r>
              <a:rPr lang="en-US" dirty="0">
                <a:latin typeface="Tahoma" charset="0"/>
              </a:rPr>
              <a:t>Basic requirements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Need to load/store vectors </a:t>
            </a:r>
            <a:r>
              <a:rPr lang="en-US" sz="2000" dirty="0">
                <a:latin typeface="Tahoma" charset="0"/>
                <a:ea typeface="ＭＳ Ｐゴシック" charset="0"/>
                <a:sym typeface="Wingdings" charset="0"/>
              </a:rPr>
              <a:t> </a:t>
            </a: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  <a:sym typeface="Wingdings" charset="0"/>
              </a:rPr>
              <a:t>vector registers (contain vectors)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  <a:sym typeface="Wingdings" charset="0"/>
              </a:rPr>
              <a:t>Need to operate on vectors of different lengths  </a:t>
            </a: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  <a:sym typeface="Wingdings" charset="0"/>
              </a:rPr>
              <a:t>vector length register (VLEN)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  <a:sym typeface="Wingdings" charset="0"/>
              </a:rPr>
              <a:t>Elements of a vector might be stored apart from each other in memory  </a:t>
            </a: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  <a:sym typeface="Wingdings" charset="0"/>
              </a:rPr>
              <a:t>vector stride register (VSTR)</a:t>
            </a:r>
          </a:p>
          <a:p>
            <a:pPr lvl="2"/>
            <a:r>
              <a:rPr lang="en-US" sz="1800" dirty="0">
                <a:solidFill>
                  <a:srgbClr val="0000FF"/>
                </a:solidFill>
                <a:latin typeface="Tahoma" charset="0"/>
                <a:ea typeface="ＭＳ Ｐゴシック" charset="0"/>
                <a:sym typeface="Wingdings" charset="0"/>
              </a:rPr>
              <a:t>Stride: distance between two elements of a vector</a:t>
            </a:r>
          </a:p>
          <a:p>
            <a:pPr lvl="2"/>
            <a:endParaRPr lang="en-US" dirty="0">
              <a:latin typeface="Tahoma" charset="0"/>
              <a:ea typeface="ＭＳ Ｐゴシック" charset="0"/>
              <a:sym typeface="Wingdings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Vector Processors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A vector instruction performs an operation on each element in consecutive cycles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Vector functional units are pipelined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Each pipeline stage operates on a different data element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</a:rPr>
              <a:t>Vector instructions allow deeper pipelines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No intra-vector dependencies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sym typeface="Wingdings" charset="0"/>
              </a:rPr>
              <a:t>No control flow within a vector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  <a:sym typeface="Wingdings" charset="0"/>
              </a:rPr>
              <a:t>Known stride allows prefetching of vectors into cache/memory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38550</TotalTime>
  <Words>3739</Words>
  <Application>Microsoft Office PowerPoint</Application>
  <PresentationFormat>On-screen Show (4:3)</PresentationFormat>
  <Paragraphs>909</Paragraphs>
  <Slides>53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굴림</vt:lpstr>
      <vt:lpstr>ＭＳ Ｐゴシック</vt:lpstr>
      <vt:lpstr>Arial</vt:lpstr>
      <vt:lpstr>Arial  </vt:lpstr>
      <vt:lpstr>Calibri</vt:lpstr>
      <vt:lpstr>Courier New</vt:lpstr>
      <vt:lpstr>Garamond</vt:lpstr>
      <vt:lpstr>Helvetica</vt:lpstr>
      <vt:lpstr>Tahoma</vt:lpstr>
      <vt:lpstr>Times New Roman</vt:lpstr>
      <vt:lpstr>Verdana</vt:lpstr>
      <vt:lpstr>Wingdings</vt:lpstr>
      <vt:lpstr>ZapfDingbats</vt:lpstr>
      <vt:lpstr>Office 主题</vt:lpstr>
      <vt:lpstr>Visio</vt:lpstr>
      <vt:lpstr>PowerPoint Presentation</vt:lpstr>
      <vt:lpstr>Flynn’s Taxonomy of Computers</vt:lpstr>
      <vt:lpstr>Data Parallelism</vt:lpstr>
      <vt:lpstr>SIMD Processing</vt:lpstr>
      <vt:lpstr>Array vs. Vector Processors</vt:lpstr>
      <vt:lpstr>SIMD Array Processing vs. VLIW</vt:lpstr>
      <vt:lpstr>SIMD Array Processing vs. VLIW</vt:lpstr>
      <vt:lpstr>Vector Processors</vt:lpstr>
      <vt:lpstr>Vector Processors (II)</vt:lpstr>
      <vt:lpstr>Vector Processor Advantages</vt:lpstr>
      <vt:lpstr>Vector Processor Disadvantages</vt:lpstr>
      <vt:lpstr>Vector Processor Limitations</vt:lpstr>
      <vt:lpstr>Vector Processing in More Depth </vt:lpstr>
      <vt:lpstr>Vector Registers</vt:lpstr>
      <vt:lpstr>Vector Functional Units</vt:lpstr>
      <vt:lpstr>Vector Machine Organization (CRAY-1)</vt:lpstr>
      <vt:lpstr>Memory Banking</vt:lpstr>
      <vt:lpstr>Vector Memory System</vt:lpstr>
      <vt:lpstr>Scalar Code Example</vt:lpstr>
      <vt:lpstr>Scalar Code Execution Time</vt:lpstr>
      <vt:lpstr>Vectorizable Loops</vt:lpstr>
      <vt:lpstr>Basic Vector Code Performance</vt:lpstr>
      <vt:lpstr>Vector Chaining</vt:lpstr>
      <vt:lpstr>Vector Code Performance - Chaining</vt:lpstr>
      <vt:lpstr>Vector Code Performance – Multiple Memory Ports</vt:lpstr>
      <vt:lpstr>Questions</vt:lpstr>
      <vt:lpstr>Gather/Scatter Operations</vt:lpstr>
      <vt:lpstr>Gather/Scatter Operations</vt:lpstr>
      <vt:lpstr>Conditional Operations in a Loop</vt:lpstr>
      <vt:lpstr>Another Example with Masking</vt:lpstr>
      <vt:lpstr>Masked Vector Instructions</vt:lpstr>
      <vt:lpstr>Some Issues</vt:lpstr>
      <vt:lpstr>Array vs. Vector Processors, Revisited</vt:lpstr>
      <vt:lpstr>Remember: Array vs. Vector Processors</vt:lpstr>
      <vt:lpstr>Vector Instruction Execution</vt:lpstr>
      <vt:lpstr>Vector Unit Structure</vt:lpstr>
      <vt:lpstr>Vector Instruction Level Parallelism</vt:lpstr>
      <vt:lpstr>Automatic Code Vectorization</vt:lpstr>
      <vt:lpstr>Vector/SIMD Processing Summary</vt:lpstr>
      <vt:lpstr>PowerPoint Presentation</vt:lpstr>
      <vt:lpstr>PowerPoint Presentation</vt:lpstr>
      <vt:lpstr>PowerPoint Presentation</vt:lpstr>
      <vt:lpstr>PowerPoint Presentation</vt:lpstr>
      <vt:lpstr>Sample GPU SIMT Code (Simplified)</vt:lpstr>
      <vt:lpstr>PowerPoint Presentation</vt:lpstr>
      <vt:lpstr>Sample GPU Program (Less Simplified)</vt:lpstr>
      <vt:lpstr>Threads Can Take Different Paths in Warp-based SIMD</vt:lpstr>
      <vt:lpstr>Control Flow Problem in GPUs/SIMT</vt:lpstr>
      <vt:lpstr>Branch Divergence Handling (I)</vt:lpstr>
      <vt:lpstr>Branch Divergence Handling (II)</vt:lpstr>
      <vt:lpstr>Dynamic Warp Formation/Merging</vt:lpstr>
      <vt:lpstr>Dynamic Warp Formation/Merging</vt:lpstr>
      <vt:lpstr>Dynamic Warp Formation Example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18-741  Advanced Computer Architecture Lecture 1: Intro and Basics</dc:title>
  <dc:creator>Onur Mutlu</dc:creator>
  <cp:lastModifiedBy>Ismet Dagli</cp:lastModifiedBy>
  <cp:revision>521</cp:revision>
  <cp:lastPrinted>2017-04-20T04:20:53Z</cp:lastPrinted>
  <dcterms:created xsi:type="dcterms:W3CDTF">2010-09-08T00:51:32Z</dcterms:created>
  <dcterms:modified xsi:type="dcterms:W3CDTF">2024-04-08T17:41:35Z</dcterms:modified>
</cp:coreProperties>
</file>